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2" r:id="rId1"/>
  </p:sldMasterIdLst>
  <p:notesMasterIdLst>
    <p:notesMasterId r:id="rId47"/>
  </p:notesMasterIdLst>
  <p:sldIdLst>
    <p:sldId id="272" r:id="rId2"/>
    <p:sldId id="257" r:id="rId3"/>
    <p:sldId id="285" r:id="rId4"/>
    <p:sldId id="269" r:id="rId5"/>
    <p:sldId id="286" r:id="rId6"/>
    <p:sldId id="278" r:id="rId7"/>
    <p:sldId id="279" r:id="rId8"/>
    <p:sldId id="288" r:id="rId9"/>
    <p:sldId id="287" r:id="rId10"/>
    <p:sldId id="283" r:id="rId11"/>
    <p:sldId id="289" r:id="rId12"/>
    <p:sldId id="290" r:id="rId13"/>
    <p:sldId id="292" r:id="rId14"/>
    <p:sldId id="291" r:id="rId15"/>
    <p:sldId id="293" r:id="rId16"/>
    <p:sldId id="294" r:id="rId17"/>
    <p:sldId id="295" r:id="rId18"/>
    <p:sldId id="297" r:id="rId19"/>
    <p:sldId id="299" r:id="rId20"/>
    <p:sldId id="298" r:id="rId21"/>
    <p:sldId id="306" r:id="rId22"/>
    <p:sldId id="307" r:id="rId23"/>
    <p:sldId id="308" r:id="rId24"/>
    <p:sldId id="309" r:id="rId25"/>
    <p:sldId id="310" r:id="rId26"/>
    <p:sldId id="335" r:id="rId27"/>
    <p:sldId id="311" r:id="rId28"/>
    <p:sldId id="312" r:id="rId29"/>
    <p:sldId id="314" r:id="rId30"/>
    <p:sldId id="315" r:id="rId31"/>
    <p:sldId id="316" r:id="rId32"/>
    <p:sldId id="313" r:id="rId33"/>
    <p:sldId id="317" r:id="rId34"/>
    <p:sldId id="318" r:id="rId35"/>
    <p:sldId id="319" r:id="rId36"/>
    <p:sldId id="320" r:id="rId37"/>
    <p:sldId id="321" r:id="rId38"/>
    <p:sldId id="322" r:id="rId39"/>
    <p:sldId id="296" r:id="rId40"/>
    <p:sldId id="301" r:id="rId41"/>
    <p:sldId id="325" r:id="rId42"/>
    <p:sldId id="333" r:id="rId43"/>
    <p:sldId id="303" r:id="rId44"/>
    <p:sldId id="270" r:id="rId45"/>
    <p:sldId id="271"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 Noonan" initials="JN" lastIdx="1" clrIdx="0">
    <p:extLst>
      <p:ext uri="{19B8F6BF-5375-455C-9EA6-DF929625EA0E}">
        <p15:presenceInfo xmlns:p15="http://schemas.microsoft.com/office/powerpoint/2012/main" userId="S-1-5-21-3858903503-3649190269-3752460734-31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8BB9"/>
    <a:srgbClr val="F3C3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76" d="100"/>
          <a:sy n="76" d="100"/>
        </p:scale>
        <p:origin x="33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2-01T15:48:59.326" idx="1">
    <p:pos x="10" y="10"/>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A91123-894B-4363-AE99-98BCA4443850}" type="datetimeFigureOut">
              <a:rPr lang="en-GB" smtClean="0"/>
              <a:t>21/10/2026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2783D-9927-4E3C-8EBD-583F03F0E492}" type="slidenum">
              <a:rPr lang="en-GB" smtClean="0"/>
              <a:t>‹#›</a:t>
            </a:fld>
            <a:endParaRPr lang="en-GB"/>
          </a:p>
        </p:txBody>
      </p:sp>
    </p:spTree>
    <p:extLst>
      <p:ext uri="{BB962C8B-B14F-4D97-AF65-F5344CB8AC3E}">
        <p14:creationId xmlns:p14="http://schemas.microsoft.com/office/powerpoint/2010/main" val="140978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Day 2 focuses</a:t>
            </a:r>
            <a:r>
              <a:rPr lang="en-GB" baseline="0" dirty="0"/>
              <a:t> on quick retrieval.  Children do not have to answer these in full sentences. </a:t>
            </a:r>
            <a:endParaRPr lang="en-GB" dirty="0"/>
          </a:p>
        </p:txBody>
      </p:sp>
      <p:sp>
        <p:nvSpPr>
          <p:cNvPr id="4" name="Slide Number Placeholder 3"/>
          <p:cNvSpPr>
            <a:spLocks noGrp="1"/>
          </p:cNvSpPr>
          <p:nvPr>
            <p:ph type="sldNum" sz="quarter" idx="10"/>
          </p:nvPr>
        </p:nvSpPr>
        <p:spPr/>
        <p:txBody>
          <a:bodyPr/>
          <a:lstStyle/>
          <a:p>
            <a:fld id="{85DF38F1-155F-40D8-8C1A-DCBF84BACCAA}" type="slidenum">
              <a:rPr lang="en-GB" smtClean="0"/>
              <a:t>31</a:t>
            </a:fld>
            <a:endParaRPr lang="en-GB"/>
          </a:p>
        </p:txBody>
      </p:sp>
    </p:spTree>
    <p:extLst>
      <p:ext uri="{BB962C8B-B14F-4D97-AF65-F5344CB8AC3E}">
        <p14:creationId xmlns:p14="http://schemas.microsoft.com/office/powerpoint/2010/main" val="252106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3374233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2907190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175412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E354B9-7D3F-43AB-8006-F51CB2079A57}"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1913712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E354B9-7D3F-43AB-8006-F51CB2079A57}" type="datetimeFigureOut">
              <a:rPr lang="en-GB" smtClean="0"/>
              <a:t>21/10/2026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2302523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3432187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3271287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749003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E354B9-7D3F-43AB-8006-F51CB2079A57}"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4216168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E354B9-7D3F-43AB-8006-F51CB2079A57}"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214293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902313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643483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1369785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3311892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2333719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2691578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E354B9-7D3F-43AB-8006-F51CB2079A57}"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D2B2866-274B-452F-9485-DE3F7E6BB113}" type="slidenum">
              <a:rPr lang="en-GB" smtClean="0"/>
              <a:t>‹#›</a:t>
            </a:fld>
            <a:endParaRPr lang="en-GB"/>
          </a:p>
        </p:txBody>
      </p:sp>
    </p:spTree>
    <p:extLst>
      <p:ext uri="{BB962C8B-B14F-4D97-AF65-F5344CB8AC3E}">
        <p14:creationId xmlns:p14="http://schemas.microsoft.com/office/powerpoint/2010/main" val="1675787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EE354B9-7D3F-43AB-8006-F51CB2079A57}" type="datetimeFigureOut">
              <a:rPr lang="en-GB" smtClean="0"/>
              <a:t>21/10/2026</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D2B2866-274B-452F-9485-DE3F7E6BB113}" type="slidenum">
              <a:rPr lang="en-GB" smtClean="0"/>
              <a:t>‹#›</a:t>
            </a:fld>
            <a:endParaRPr lang="en-GB"/>
          </a:p>
        </p:txBody>
      </p:sp>
    </p:spTree>
    <p:extLst>
      <p:ext uri="{BB962C8B-B14F-4D97-AF65-F5344CB8AC3E}">
        <p14:creationId xmlns:p14="http://schemas.microsoft.com/office/powerpoint/2010/main" val="1512645979"/>
      </p:ext>
    </p:extLst>
  </p:cSld>
  <p:clrMap bg1="dk1" tx1="lt1" bg2="dk2" tx2="lt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 id="2147484115" r:id="rId13"/>
    <p:sldLayoutId id="2147484116" r:id="rId14"/>
    <p:sldLayoutId id="2147484117" r:id="rId15"/>
    <p:sldLayoutId id="2147484118" r:id="rId16"/>
    <p:sldLayoutId id="21474841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www.thereaderteacher.co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739867" y="212261"/>
            <a:ext cx="9753600" cy="643347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GB" sz="1800" dirty="0">
                <a:solidFill>
                  <a:schemeClr val="bg1"/>
                </a:solidFill>
                <a:latin typeface="Letter-join 6" panose="02000805000000020003" pitchFamily="50" charset="0"/>
              </a:rPr>
            </a:br>
            <a:endParaRPr lang="en-GB" sz="1800" dirty="0">
              <a:solidFill>
                <a:schemeClr val="bg1"/>
              </a:solidFill>
              <a:latin typeface="Letter-join 6" panose="02000805000000020003" pitchFamily="50" charset="0"/>
            </a:endParaRPr>
          </a:p>
          <a:p>
            <a:pPr algn="ctr"/>
            <a:endParaRPr lang="en-GB" dirty="0">
              <a:solidFill>
                <a:schemeClr val="bg1"/>
              </a:solidFill>
              <a:latin typeface="Letter-join 6" panose="02000805000000020003" pitchFamily="50" charset="0"/>
            </a:endParaRPr>
          </a:p>
          <a:p>
            <a:pPr algn="ctr"/>
            <a:endParaRPr lang="en-GB" sz="1800" dirty="0">
              <a:solidFill>
                <a:schemeClr val="bg1"/>
              </a:solidFill>
              <a:latin typeface="Letter-join 6" panose="02000805000000020003" pitchFamily="50" charset="0"/>
            </a:endParaRPr>
          </a:p>
          <a:p>
            <a:pPr algn="ctr"/>
            <a:endParaRPr lang="en-GB" dirty="0">
              <a:solidFill>
                <a:schemeClr val="bg1"/>
              </a:solidFill>
              <a:latin typeface="Letter-join 6" panose="02000805000000020003" pitchFamily="50" charset="0"/>
            </a:endParaRPr>
          </a:p>
          <a:p>
            <a:pPr algn="ctr"/>
            <a:endParaRPr lang="en-GB" sz="1800" dirty="0">
              <a:solidFill>
                <a:schemeClr val="bg1"/>
              </a:solidFill>
              <a:latin typeface="Letter-join 6" panose="02000805000000020003" pitchFamily="50" charset="0"/>
            </a:endParaRPr>
          </a:p>
          <a:p>
            <a:pPr algn="ctr"/>
            <a:endParaRPr lang="en-GB" dirty="0">
              <a:solidFill>
                <a:schemeClr val="bg1"/>
              </a:solidFill>
              <a:latin typeface="Letter-join 6" panose="02000805000000020003" pitchFamily="50" charset="0"/>
            </a:endParaRPr>
          </a:p>
          <a:p>
            <a:pPr algn="ctr"/>
            <a:endParaRPr lang="en-GB" sz="1800" dirty="0">
              <a:solidFill>
                <a:schemeClr val="bg1"/>
              </a:solidFill>
              <a:latin typeface="Letter-join 6" panose="02000805000000020003" pitchFamily="50" charset="0"/>
            </a:endParaRPr>
          </a:p>
          <a:p>
            <a:pPr algn="ctr"/>
            <a:endParaRPr lang="en-GB" dirty="0">
              <a:solidFill>
                <a:schemeClr val="bg1"/>
              </a:solidFill>
              <a:latin typeface="Letter-join 6" panose="02000805000000020003" pitchFamily="50" charset="0"/>
            </a:endParaRPr>
          </a:p>
          <a:p>
            <a:pPr algn="ctr"/>
            <a:endParaRPr lang="en-GB" sz="1800" dirty="0">
              <a:solidFill>
                <a:schemeClr val="bg1"/>
              </a:solidFill>
              <a:latin typeface="Letter-join 6" panose="02000805000000020003" pitchFamily="50" charset="0"/>
            </a:endParaRPr>
          </a:p>
          <a:p>
            <a:pPr algn="ctr"/>
            <a:endParaRPr lang="en-GB" dirty="0">
              <a:solidFill>
                <a:schemeClr val="bg1"/>
              </a:solidFill>
              <a:latin typeface="Letter-join 6" panose="02000805000000020003" pitchFamily="50" charset="0"/>
            </a:endParaRPr>
          </a:p>
          <a:p>
            <a:pPr algn="ctr"/>
            <a:endParaRPr lang="en-GB" sz="1800" dirty="0">
              <a:solidFill>
                <a:schemeClr val="bg1"/>
              </a:solidFill>
              <a:latin typeface="Letter-join 6" panose="02000805000000020003" pitchFamily="50" charset="0"/>
            </a:endParaRPr>
          </a:p>
          <a:p>
            <a:pPr algn="ctr"/>
            <a:endParaRPr lang="en-GB" dirty="0">
              <a:solidFill>
                <a:schemeClr val="bg1"/>
              </a:solidFill>
              <a:latin typeface="Letter-join 6" panose="02000805000000020003" pitchFamily="50" charset="0"/>
            </a:endParaRPr>
          </a:p>
          <a:p>
            <a:pPr algn="ctr"/>
            <a:endParaRPr lang="en-GB" sz="1800" dirty="0">
              <a:solidFill>
                <a:schemeClr val="bg1"/>
              </a:solidFill>
              <a:latin typeface="Letter-join 6" panose="02000805000000020003" pitchFamily="50" charset="0"/>
            </a:endParaRPr>
          </a:p>
          <a:p>
            <a:pPr algn="ctr"/>
            <a:endParaRPr lang="en-GB" sz="1400" dirty="0">
              <a:solidFill>
                <a:schemeClr val="bg1"/>
              </a:solidFill>
              <a:latin typeface="Letter-join 6" panose="02000805000000020003" pitchFamily="50" charset="0"/>
            </a:endParaRPr>
          </a:p>
          <a:p>
            <a:pPr algn="ctr"/>
            <a:endParaRPr lang="en-GB" sz="1400" dirty="0">
              <a:solidFill>
                <a:schemeClr val="bg1"/>
              </a:solidFill>
              <a:latin typeface="Letter-join 6" panose="02000805000000020003" pitchFamily="50" charset="0"/>
            </a:endParaRPr>
          </a:p>
          <a:p>
            <a:pPr algn="ctr"/>
            <a:endParaRPr lang="en-GB" sz="1400" dirty="0">
              <a:solidFill>
                <a:schemeClr val="bg1"/>
              </a:solidFill>
              <a:latin typeface="Letter-join 6" panose="02000805000000020003" pitchFamily="50" charset="0"/>
            </a:endParaRPr>
          </a:p>
          <a:p>
            <a:pPr algn="ctr"/>
            <a:endParaRPr lang="en-GB" sz="2800" dirty="0">
              <a:solidFill>
                <a:schemeClr val="bg1"/>
              </a:solidFill>
              <a:latin typeface="Letter-join 6" panose="02000805000000020003" pitchFamily="50" charset="0"/>
            </a:endParaRPr>
          </a:p>
          <a:p>
            <a:pPr algn="ctr"/>
            <a:endParaRPr lang="en-GB" sz="2800" dirty="0">
              <a:solidFill>
                <a:schemeClr val="bg1"/>
              </a:solidFill>
              <a:latin typeface="Letter-join Print Plus 3" panose="02000805000000020003" pitchFamily="50" charset="0"/>
            </a:endParaRPr>
          </a:p>
          <a:p>
            <a:pPr algn="ctr"/>
            <a:r>
              <a:rPr lang="en-GB" sz="2800" dirty="0">
                <a:solidFill>
                  <a:schemeClr val="bg1"/>
                </a:solidFill>
                <a:latin typeface="Letter-join Print Plus 3" panose="02000805000000020003" pitchFamily="50" charset="0"/>
              </a:rPr>
              <a:t>Reading Workshop  (Years 2-6)  </a:t>
            </a:r>
          </a:p>
          <a:p>
            <a:pPr algn="ctr"/>
            <a:r>
              <a:rPr lang="en-GB" sz="2800" dirty="0">
                <a:solidFill>
                  <a:schemeClr val="bg1"/>
                </a:solidFill>
                <a:latin typeface="Letter-join Print Plus 3" panose="02000805000000020003" pitchFamily="50" charset="0"/>
              </a:rPr>
              <a:t>Miss Noonan</a:t>
            </a:r>
            <a:br>
              <a:rPr lang="en-GB" sz="2800" dirty="0">
                <a:solidFill>
                  <a:schemeClr val="bg1"/>
                </a:solidFill>
                <a:latin typeface="Letter-join Print Plus 3" panose="02000805000000020003" pitchFamily="50" charset="0"/>
              </a:rPr>
            </a:br>
            <a:endParaRPr lang="en-GB" sz="2800" dirty="0">
              <a:latin typeface="Letter-join Print Plus 3" panose="02000805000000020003" pitchFamily="50" charset="0"/>
            </a:endParaRPr>
          </a:p>
        </p:txBody>
      </p:sp>
      <p:sp>
        <p:nvSpPr>
          <p:cNvPr id="5" name="TextBox 4"/>
          <p:cNvSpPr txBox="1"/>
          <p:nvPr/>
        </p:nvSpPr>
        <p:spPr>
          <a:xfrm>
            <a:off x="1079879" y="601239"/>
            <a:ext cx="9051491" cy="1323439"/>
          </a:xfrm>
          <a:prstGeom prst="rect">
            <a:avLst/>
          </a:prstGeom>
          <a:noFill/>
        </p:spPr>
        <p:txBody>
          <a:bodyPr wrap="square" rtlCol="0">
            <a:spAutoFit/>
          </a:bodyPr>
          <a:lstStyle/>
          <a:p>
            <a:pPr algn="ctr"/>
            <a:endParaRPr lang="en-GB" sz="4000" dirty="0">
              <a:solidFill>
                <a:schemeClr val="bg1"/>
              </a:solidFill>
              <a:latin typeface="Letter-join Print Plus 3" panose="02000805000000020003" pitchFamily="50" charset="0"/>
            </a:endParaRPr>
          </a:p>
          <a:p>
            <a:pPr algn="ctr"/>
            <a:endParaRPr lang="en-GB" sz="4000"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9023033" y="307415"/>
            <a:ext cx="1170005" cy="1400006"/>
          </a:xfrm>
          <a:prstGeom prst="rect">
            <a:avLst/>
          </a:prstGeom>
        </p:spPr>
      </p:pic>
      <p:pic>
        <p:nvPicPr>
          <p:cNvPr id="10" name="Picture 9">
            <a:extLst>
              <a:ext uri="{FF2B5EF4-FFF2-40B4-BE49-F238E27FC236}">
                <a16:creationId xmlns:a16="http://schemas.microsoft.com/office/drawing/2014/main" id="{12B245E6-C312-473A-A17C-DF9016689425}"/>
              </a:ext>
            </a:extLst>
          </p:cNvPr>
          <p:cNvPicPr>
            <a:picLocks noChangeAspect="1"/>
          </p:cNvPicPr>
          <p:nvPr/>
        </p:nvPicPr>
        <p:blipFill>
          <a:blip r:embed="rId3"/>
          <a:stretch>
            <a:fillRect/>
          </a:stretch>
        </p:blipFill>
        <p:spPr>
          <a:xfrm>
            <a:off x="3260789" y="541953"/>
            <a:ext cx="4751339" cy="4635452"/>
          </a:xfrm>
          <a:prstGeom prst="rect">
            <a:avLst/>
          </a:prstGeom>
        </p:spPr>
      </p:pic>
    </p:spTree>
    <p:extLst>
      <p:ext uri="{BB962C8B-B14F-4D97-AF65-F5344CB8AC3E}">
        <p14:creationId xmlns:p14="http://schemas.microsoft.com/office/powerpoint/2010/main" val="3562210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204133" y="348705"/>
            <a:ext cx="11358693" cy="6218391"/>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308950" y="1695326"/>
            <a:ext cx="11574099" cy="6463308"/>
          </a:xfrm>
          <a:prstGeom prst="rect">
            <a:avLst/>
          </a:prstGeom>
          <a:noFill/>
        </p:spPr>
        <p:txBody>
          <a:bodyPr wrap="square" rtlCol="0">
            <a:spAutoFit/>
          </a:bodyPr>
          <a:lstStyle/>
          <a:p>
            <a:r>
              <a:rPr lang="en-GB" sz="3200" dirty="0">
                <a:solidFill>
                  <a:schemeClr val="bg1"/>
                </a:solidFill>
                <a:latin typeface="Letter-join Print Plus 3" panose="02000805000000020003" pitchFamily="50" charset="0"/>
              </a:rPr>
              <a:t>Aims of today’s session: </a:t>
            </a:r>
          </a:p>
          <a:p>
            <a:endParaRPr lang="en-GB" sz="3200" dirty="0">
              <a:solidFill>
                <a:schemeClr val="bg1"/>
              </a:solidFill>
              <a:latin typeface="Letter-join Print Plus 3" panose="02000805000000020003" pitchFamily="50" charset="0"/>
            </a:endParaRPr>
          </a:p>
          <a:p>
            <a:pPr marL="457200" indent="-457200">
              <a:buFont typeface="Arial" panose="020B0604020202020204" pitchFamily="34" charset="0"/>
              <a:buChar char="•"/>
            </a:pPr>
            <a:r>
              <a:rPr lang="en-GB" sz="3200" dirty="0">
                <a:solidFill>
                  <a:schemeClr val="bg1"/>
                </a:solidFill>
                <a:latin typeface="Letter-join Print Plus 3" panose="02000805000000020003" pitchFamily="50" charset="0"/>
              </a:rPr>
              <a:t>To outline the importance of reading in school and at home</a:t>
            </a:r>
          </a:p>
          <a:p>
            <a:pPr marL="457200" indent="-457200">
              <a:buFont typeface="Arial" panose="020B0604020202020204" pitchFamily="34" charset="0"/>
              <a:buChar char="•"/>
            </a:pPr>
            <a:r>
              <a:rPr lang="en-GB" sz="3200" dirty="0">
                <a:solidFill>
                  <a:schemeClr val="bg1"/>
                </a:solidFill>
                <a:latin typeface="Letter-join Print Plus 3" panose="02000805000000020003" pitchFamily="50" charset="0"/>
              </a:rPr>
              <a:t>Dispel some myths about reading</a:t>
            </a:r>
          </a:p>
          <a:p>
            <a:pPr>
              <a:buFont typeface="Arial" panose="020B0604020202020204" pitchFamily="34" charset="0"/>
              <a:buChar char="•"/>
            </a:pPr>
            <a:r>
              <a:rPr lang="en-GB" sz="3200" dirty="0">
                <a:solidFill>
                  <a:schemeClr val="bg1"/>
                </a:solidFill>
                <a:latin typeface="Letter-join Print Plus 3" panose="02000805000000020003" pitchFamily="50" charset="0"/>
              </a:rPr>
              <a:t>How we read</a:t>
            </a:r>
          </a:p>
          <a:p>
            <a:pPr>
              <a:buFont typeface="Arial" panose="020B0604020202020204" pitchFamily="34" charset="0"/>
              <a:buChar char="•"/>
            </a:pPr>
            <a:r>
              <a:rPr lang="en-GB" sz="3200" dirty="0">
                <a:solidFill>
                  <a:schemeClr val="bg1"/>
                </a:solidFill>
                <a:latin typeface="Letter-join Print Plus 3" panose="02000805000000020003" pitchFamily="50" charset="0"/>
              </a:rPr>
              <a:t>What we read – Manland’s Book Spines </a:t>
            </a:r>
          </a:p>
          <a:p>
            <a:pPr>
              <a:buFont typeface="Arial" panose="020B0604020202020204" pitchFamily="34" charset="0"/>
              <a:buChar char="•"/>
            </a:pPr>
            <a:r>
              <a:rPr lang="en-GB" sz="3200" dirty="0">
                <a:solidFill>
                  <a:schemeClr val="bg1"/>
                </a:solidFill>
                <a:latin typeface="Letter-join Print Plus 3" panose="02000805000000020003" pitchFamily="50" charset="0"/>
              </a:rPr>
              <a:t>To explain our approach to teaching reading at Manland</a:t>
            </a:r>
          </a:p>
          <a:p>
            <a:pPr>
              <a:buFont typeface="Arial" panose="020B0604020202020204" pitchFamily="34" charset="0"/>
              <a:buChar char="•"/>
            </a:pPr>
            <a:r>
              <a:rPr lang="en-GB" sz="3200" dirty="0">
                <a:solidFill>
                  <a:schemeClr val="bg1"/>
                </a:solidFill>
                <a:latin typeface="Letter-join Print Plus 3" panose="02000805000000020003" pitchFamily="50" charset="0"/>
              </a:rPr>
              <a:t>Reading lessons in Year 2 upwards</a:t>
            </a:r>
          </a:p>
          <a:p>
            <a:pPr>
              <a:buFont typeface="Arial" panose="020B0604020202020204" pitchFamily="34" charset="0"/>
              <a:buChar char="•"/>
            </a:pPr>
            <a:r>
              <a:rPr lang="en-GB" sz="3200" dirty="0">
                <a:solidFill>
                  <a:schemeClr val="bg1"/>
                </a:solidFill>
                <a:latin typeface="Letter-join Print Plus 3" panose="02000805000000020003" pitchFamily="50" charset="0"/>
              </a:rPr>
              <a:t>Share useful resource and guidance updates</a:t>
            </a:r>
          </a:p>
          <a:p>
            <a:pPr>
              <a:buFont typeface="Arial" panose="020B0604020202020204" pitchFamily="34" charset="0"/>
              <a:buChar char="•"/>
            </a:pPr>
            <a:r>
              <a:rPr lang="en-GB" sz="3200" dirty="0">
                <a:solidFill>
                  <a:schemeClr val="bg1"/>
                </a:solidFill>
                <a:latin typeface="Letter-join Print Plus 3" panose="02000805000000020003" pitchFamily="50" charset="0"/>
              </a:rPr>
              <a:t>Questions?</a:t>
            </a:r>
          </a:p>
          <a:p>
            <a:r>
              <a:rPr lang="en-GB" sz="5400" dirty="0">
                <a:solidFill>
                  <a:schemeClr val="bg1"/>
                </a:solidFill>
                <a:latin typeface="Letter-join Print Plus 3" panose="02000805000000020003" pitchFamily="50" charset="0"/>
              </a:rPr>
              <a:t> </a:t>
            </a:r>
          </a:p>
          <a:p>
            <a:pPr algn="ctr"/>
            <a:endParaRPr lang="en-GB" sz="4000" dirty="0">
              <a:solidFill>
                <a:schemeClr val="bg1"/>
              </a:solidFill>
              <a:latin typeface="Letter-join Print Plus 3" panose="02000805000000020003" pitchFamily="50" charset="0"/>
            </a:endParaRPr>
          </a:p>
        </p:txBody>
      </p:sp>
      <p:pic>
        <p:nvPicPr>
          <p:cNvPr id="7" name="Picture 6">
            <a:extLst>
              <a:ext uri="{FF2B5EF4-FFF2-40B4-BE49-F238E27FC236}">
                <a16:creationId xmlns:a16="http://schemas.microsoft.com/office/drawing/2014/main" id="{3E78A72E-0008-49EE-A717-B5A38EA37418}"/>
              </a:ext>
            </a:extLst>
          </p:cNvPr>
          <p:cNvPicPr>
            <a:picLocks noChangeAspect="1"/>
          </p:cNvPicPr>
          <p:nvPr/>
        </p:nvPicPr>
        <p:blipFill>
          <a:blip r:embed="rId2"/>
          <a:stretch>
            <a:fillRect/>
          </a:stretch>
        </p:blipFill>
        <p:spPr>
          <a:xfrm>
            <a:off x="10241615" y="408520"/>
            <a:ext cx="1170005" cy="1400006"/>
          </a:xfrm>
          <a:prstGeom prst="rect">
            <a:avLst/>
          </a:prstGeom>
        </p:spPr>
      </p:pic>
    </p:spTree>
    <p:extLst>
      <p:ext uri="{BB962C8B-B14F-4D97-AF65-F5344CB8AC3E}">
        <p14:creationId xmlns:p14="http://schemas.microsoft.com/office/powerpoint/2010/main" val="3295084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354514" y="75910"/>
            <a:ext cx="10811523" cy="670617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dirty="0">
              <a:solidFill>
                <a:schemeClr val="bg1"/>
              </a:solidFill>
              <a:latin typeface="Letter-join Print Plus 3" panose="02000805000000020003" pitchFamily="50" charset="0"/>
            </a:endParaRPr>
          </a:p>
          <a:p>
            <a:endParaRPr lang="en-GB" sz="2400" dirty="0">
              <a:solidFill>
                <a:schemeClr val="bg1"/>
              </a:solidFill>
              <a:latin typeface="Letter-join Print Plus 3" panose="02000805000000020003" pitchFamily="50" charset="0"/>
            </a:endParaRPr>
          </a:p>
          <a:p>
            <a:endParaRPr lang="en-GB" sz="2400" dirty="0">
              <a:solidFill>
                <a:schemeClr val="bg1"/>
              </a:solidFill>
              <a:latin typeface="Letter-join Print Plus 3" panose="02000805000000020003" pitchFamily="50" charset="0"/>
            </a:endParaRPr>
          </a:p>
          <a:p>
            <a:endParaRPr lang="en-GB" sz="2600" dirty="0">
              <a:solidFill>
                <a:schemeClr val="bg1"/>
              </a:solidFill>
              <a:latin typeface="Letter-join Print Plus 3" panose="02000805000000020003" pitchFamily="50" charset="0"/>
            </a:endParaRPr>
          </a:p>
          <a:p>
            <a:r>
              <a:rPr lang="en-GB" sz="2600" dirty="0">
                <a:solidFill>
                  <a:schemeClr val="bg1"/>
                </a:solidFill>
                <a:latin typeface="Letter-join Print Plus 3" panose="02000805000000020003" pitchFamily="50" charset="0"/>
              </a:rPr>
              <a:t>The phonics program we follow at Manland is ‘Little Wandle Letters</a:t>
            </a:r>
          </a:p>
          <a:p>
            <a:r>
              <a:rPr lang="en-GB" sz="2600" dirty="0">
                <a:solidFill>
                  <a:schemeClr val="bg1"/>
                </a:solidFill>
                <a:latin typeface="Letter-join Print Plus 3" panose="02000805000000020003" pitchFamily="50" charset="0"/>
              </a:rPr>
              <a:t>and Sounds’. </a:t>
            </a:r>
          </a:p>
          <a:p>
            <a:endParaRPr lang="en-GB" sz="2600" dirty="0">
              <a:solidFill>
                <a:schemeClr val="bg1"/>
              </a:solidFill>
              <a:latin typeface="Letter-join Print Plus 3" panose="02000805000000020003" pitchFamily="50" charset="0"/>
            </a:endParaRPr>
          </a:p>
          <a:p>
            <a:r>
              <a:rPr lang="en-GB" sz="2600" dirty="0">
                <a:solidFill>
                  <a:schemeClr val="bg1"/>
                </a:solidFill>
                <a:latin typeface="Letter-join Print Plus 3" panose="02000805000000020003" pitchFamily="50" charset="0"/>
              </a:rPr>
              <a:t>Children start this in Reception, continuing into Year 1, with a review at the start of Year 2. </a:t>
            </a:r>
          </a:p>
          <a:p>
            <a:endParaRPr lang="en-GB" sz="2600" dirty="0">
              <a:solidFill>
                <a:schemeClr val="bg1"/>
              </a:solidFill>
              <a:latin typeface="Letter-join Print Plus 3" panose="02000805000000020003" pitchFamily="50" charset="0"/>
            </a:endParaRPr>
          </a:p>
          <a:p>
            <a:r>
              <a:rPr lang="en-GB" sz="2600" dirty="0">
                <a:solidFill>
                  <a:schemeClr val="bg1"/>
                </a:solidFill>
                <a:latin typeface="Letter-join Print Plus 3" panose="02000805000000020003" pitchFamily="50" charset="0"/>
              </a:rPr>
              <a:t>Phonics starts the ‘reading engine’ – gets the word-reading motor going.  Learning the </a:t>
            </a:r>
            <a:r>
              <a:rPr lang="en-GB" sz="2600" dirty="0">
                <a:solidFill>
                  <a:srgbClr val="7030A0"/>
                </a:solidFill>
                <a:latin typeface="Letter-join Print Plus 3" panose="02000805000000020003" pitchFamily="50" charset="0"/>
              </a:rPr>
              <a:t>sound</a:t>
            </a:r>
            <a:r>
              <a:rPr lang="en-GB" sz="2600" dirty="0">
                <a:solidFill>
                  <a:schemeClr val="bg1"/>
                </a:solidFill>
                <a:latin typeface="Letter-join Print Plus 3" panose="02000805000000020003" pitchFamily="50" charset="0"/>
              </a:rPr>
              <a:t>/</a:t>
            </a:r>
            <a:r>
              <a:rPr lang="en-GB" sz="2600" dirty="0">
                <a:solidFill>
                  <a:srgbClr val="FF0000"/>
                </a:solidFill>
                <a:latin typeface="Letter-join Print Plus 3" panose="02000805000000020003" pitchFamily="50" charset="0"/>
              </a:rPr>
              <a:t>spelling</a:t>
            </a:r>
            <a:r>
              <a:rPr lang="en-GB" sz="2600" dirty="0">
                <a:solidFill>
                  <a:schemeClr val="bg1"/>
                </a:solidFill>
                <a:latin typeface="Letter-join Print Plus 3" panose="02000805000000020003" pitchFamily="50" charset="0"/>
              </a:rPr>
              <a:t> correspondences enables children to decode. </a:t>
            </a:r>
          </a:p>
          <a:p>
            <a:endParaRPr lang="en-GB" sz="2600" dirty="0">
              <a:solidFill>
                <a:schemeClr val="bg1"/>
              </a:solidFill>
              <a:latin typeface="Letter-join Print Plus 3" panose="02000805000000020003" pitchFamily="50" charset="0"/>
            </a:endParaRPr>
          </a:p>
          <a:p>
            <a:r>
              <a:rPr lang="en-GB" sz="2600" dirty="0">
                <a:solidFill>
                  <a:schemeClr val="bg1"/>
                </a:solidFill>
                <a:latin typeface="Letter-join Print Plus 3" panose="02000805000000020003" pitchFamily="50" charset="0"/>
              </a:rPr>
              <a:t>In Year 1, children will have passed their phonics check and are all </a:t>
            </a:r>
          </a:p>
          <a:p>
            <a:r>
              <a:rPr lang="en-GB" sz="2600" dirty="0">
                <a:solidFill>
                  <a:schemeClr val="bg1"/>
                </a:solidFill>
                <a:latin typeface="Letter-join Print Plus 3" panose="02000805000000020003" pitchFamily="50" charset="0"/>
              </a:rPr>
              <a:t>successful decoders – but what next? </a:t>
            </a:r>
          </a:p>
        </p:txBody>
      </p:sp>
      <p:sp>
        <p:nvSpPr>
          <p:cNvPr id="5" name="TextBox 4"/>
          <p:cNvSpPr txBox="1"/>
          <p:nvPr/>
        </p:nvSpPr>
        <p:spPr>
          <a:xfrm>
            <a:off x="976485" y="-207938"/>
            <a:ext cx="6098695" cy="1815882"/>
          </a:xfrm>
          <a:prstGeom prst="rect">
            <a:avLst/>
          </a:prstGeom>
          <a:noFill/>
        </p:spPr>
        <p:txBody>
          <a:bodyPr wrap="square" rtlCol="0">
            <a:spAutoFit/>
          </a:bodyPr>
          <a:lstStyle/>
          <a:p>
            <a:pPr algn="ctr"/>
            <a:endParaRPr lang="en-GB" sz="4000" dirty="0">
              <a:solidFill>
                <a:srgbClr val="002060"/>
              </a:solidFill>
              <a:latin typeface="Letter-join Print Plus 3" panose="02000805000000020003" pitchFamily="50" charset="0"/>
            </a:endParaRPr>
          </a:p>
          <a:p>
            <a:pPr algn="ctr"/>
            <a:endParaRPr lang="en-GB" sz="4000" dirty="0">
              <a:solidFill>
                <a:srgbClr val="002060"/>
              </a:solidFill>
              <a:latin typeface="Letter-join Print Plus 3" panose="02000805000000020003" pitchFamily="50" charset="0"/>
            </a:endParaRPr>
          </a:p>
          <a:p>
            <a:r>
              <a:rPr lang="en-GB" sz="3200" dirty="0">
                <a:solidFill>
                  <a:srgbClr val="002060"/>
                </a:solidFill>
                <a:latin typeface="Letter-join Print Plus 3" panose="02000805000000020003" pitchFamily="50" charset="0"/>
              </a:rPr>
              <a:t> </a:t>
            </a:r>
          </a:p>
        </p:txBody>
      </p:sp>
      <p:sp>
        <p:nvSpPr>
          <p:cNvPr id="8" name="Rectangle 7"/>
          <p:cNvSpPr/>
          <p:nvPr/>
        </p:nvSpPr>
        <p:spPr>
          <a:xfrm>
            <a:off x="1445413" y="247471"/>
            <a:ext cx="7390126" cy="1200329"/>
          </a:xfrm>
          <a:prstGeom prst="rect">
            <a:avLst/>
          </a:prstGeom>
        </p:spPr>
        <p:txBody>
          <a:bodyPr wrap="square">
            <a:spAutoFit/>
          </a:bodyPr>
          <a:lstStyle/>
          <a:p>
            <a:pPr algn="ctr"/>
            <a:endParaRPr lang="en-GB" sz="1200" dirty="0">
              <a:solidFill>
                <a:schemeClr val="bg1"/>
              </a:solidFill>
              <a:latin typeface="Letter-join Print Plus 3" panose="02000805000000020003" pitchFamily="50" charset="0"/>
            </a:endParaRPr>
          </a:p>
          <a:p>
            <a:pPr algn="ctr"/>
            <a:endParaRPr lang="en-GB" sz="1200" dirty="0">
              <a:solidFill>
                <a:schemeClr val="bg1"/>
              </a:solidFill>
              <a:latin typeface="Letter-join Print Plus 3" panose="02000805000000020003" pitchFamily="50" charset="0"/>
            </a:endParaRPr>
          </a:p>
          <a:p>
            <a:pPr algn="ctr"/>
            <a:r>
              <a:rPr lang="en-GB" sz="4800" dirty="0">
                <a:solidFill>
                  <a:schemeClr val="bg1"/>
                </a:solidFill>
                <a:latin typeface="Letter-join Print Plus 3" panose="02000805000000020003" pitchFamily="50" charset="0"/>
              </a:rPr>
              <a:t>Phonics at Manland</a:t>
            </a:r>
          </a:p>
        </p:txBody>
      </p:sp>
      <p:pic>
        <p:nvPicPr>
          <p:cNvPr id="18" name="Content Placeholder 3">
            <a:extLst>
              <a:ext uri="{FF2B5EF4-FFF2-40B4-BE49-F238E27FC236}">
                <a16:creationId xmlns:a16="http://schemas.microsoft.com/office/drawing/2014/main" id="{70BD6E89-20B1-4687-B869-8D38DDB5DF62}"/>
              </a:ext>
            </a:extLst>
          </p:cNvPr>
          <p:cNvPicPr>
            <a:picLocks noChangeAspect="1"/>
          </p:cNvPicPr>
          <p:nvPr/>
        </p:nvPicPr>
        <p:blipFill>
          <a:blip r:embed="rId2"/>
          <a:stretch>
            <a:fillRect/>
          </a:stretch>
        </p:blipFill>
        <p:spPr>
          <a:xfrm>
            <a:off x="9304467" y="247471"/>
            <a:ext cx="1620590" cy="1613634"/>
          </a:xfrm>
          <a:prstGeom prst="rect">
            <a:avLst/>
          </a:prstGeom>
        </p:spPr>
      </p:pic>
    </p:spTree>
    <p:extLst>
      <p:ext uri="{BB962C8B-B14F-4D97-AF65-F5344CB8AC3E}">
        <p14:creationId xmlns:p14="http://schemas.microsoft.com/office/powerpoint/2010/main" val="98080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416318" y="151821"/>
            <a:ext cx="10811523" cy="670617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976485" y="-207938"/>
            <a:ext cx="6098695" cy="1815882"/>
          </a:xfrm>
          <a:prstGeom prst="rect">
            <a:avLst/>
          </a:prstGeom>
          <a:noFill/>
        </p:spPr>
        <p:txBody>
          <a:bodyPr wrap="square" rtlCol="0">
            <a:spAutoFit/>
          </a:bodyPr>
          <a:lstStyle/>
          <a:p>
            <a:pPr algn="ctr"/>
            <a:endParaRPr lang="en-GB" sz="4000" dirty="0">
              <a:solidFill>
                <a:srgbClr val="002060"/>
              </a:solidFill>
              <a:latin typeface="Letter-join Print Plus 3" panose="02000805000000020003" pitchFamily="50" charset="0"/>
            </a:endParaRPr>
          </a:p>
          <a:p>
            <a:pPr algn="ctr"/>
            <a:endParaRPr lang="en-GB" sz="4000" dirty="0">
              <a:solidFill>
                <a:srgbClr val="002060"/>
              </a:solidFill>
              <a:latin typeface="Letter-join Print Plus 3" panose="02000805000000020003" pitchFamily="50" charset="0"/>
            </a:endParaRPr>
          </a:p>
          <a:p>
            <a:r>
              <a:rPr lang="en-GB" sz="3200" dirty="0">
                <a:solidFill>
                  <a:srgbClr val="002060"/>
                </a:solidFill>
                <a:latin typeface="Letter-join Print Plus 3" panose="02000805000000020003" pitchFamily="50" charset="0"/>
              </a:rPr>
              <a:t> </a:t>
            </a:r>
          </a:p>
        </p:txBody>
      </p:sp>
      <p:pic>
        <p:nvPicPr>
          <p:cNvPr id="9" name="Picture 8">
            <a:extLst>
              <a:ext uri="{FF2B5EF4-FFF2-40B4-BE49-F238E27FC236}">
                <a16:creationId xmlns:a16="http://schemas.microsoft.com/office/drawing/2014/main" id="{43B4094A-94AC-4C67-B67F-E57420AAC26D}"/>
              </a:ext>
            </a:extLst>
          </p:cNvPr>
          <p:cNvPicPr>
            <a:picLocks noChangeAspect="1"/>
          </p:cNvPicPr>
          <p:nvPr/>
        </p:nvPicPr>
        <p:blipFill>
          <a:blip r:embed="rId2"/>
          <a:stretch>
            <a:fillRect/>
          </a:stretch>
        </p:blipFill>
        <p:spPr>
          <a:xfrm>
            <a:off x="703372" y="158793"/>
            <a:ext cx="9151717" cy="6313805"/>
          </a:xfrm>
          <a:prstGeom prst="rect">
            <a:avLst/>
          </a:prstGeom>
        </p:spPr>
      </p:pic>
      <p:sp>
        <p:nvSpPr>
          <p:cNvPr id="8" name="Rectangle 7"/>
          <p:cNvSpPr/>
          <p:nvPr/>
        </p:nvSpPr>
        <p:spPr>
          <a:xfrm>
            <a:off x="5567784" y="4995611"/>
            <a:ext cx="7390126" cy="1669688"/>
          </a:xfrm>
          <a:prstGeom prst="rect">
            <a:avLst/>
          </a:prstGeom>
        </p:spPr>
        <p:txBody>
          <a:bodyPr wrap="square">
            <a:spAutoFit/>
          </a:bodyPr>
          <a:lstStyle/>
          <a:p>
            <a:pPr algn="ctr"/>
            <a:endParaRPr lang="en-GB" sz="1200" dirty="0">
              <a:solidFill>
                <a:schemeClr val="bg1"/>
              </a:solidFill>
              <a:latin typeface="Letter-join Print Plus 3" panose="02000805000000020003" pitchFamily="50" charset="0"/>
            </a:endParaRPr>
          </a:p>
          <a:p>
            <a:pPr algn="ctr"/>
            <a:endParaRPr lang="en-GB" sz="1050" dirty="0">
              <a:solidFill>
                <a:schemeClr val="bg1"/>
              </a:solidFill>
              <a:latin typeface="Letter-join Print Plus 3" panose="02000805000000020003" pitchFamily="50" charset="0"/>
            </a:endParaRPr>
          </a:p>
          <a:p>
            <a:pPr algn="ctr"/>
            <a:r>
              <a:rPr lang="en-GB" sz="4000" dirty="0">
                <a:solidFill>
                  <a:schemeClr val="bg1"/>
                </a:solidFill>
                <a:latin typeface="Letter-join Print Plus 3" panose="02000805000000020003" pitchFamily="50" charset="0"/>
              </a:rPr>
              <a:t>Scarborough’s </a:t>
            </a:r>
          </a:p>
          <a:p>
            <a:pPr algn="ctr"/>
            <a:r>
              <a:rPr lang="en-GB" sz="4000" dirty="0">
                <a:solidFill>
                  <a:schemeClr val="bg1"/>
                </a:solidFill>
                <a:latin typeface="Letter-join Print Plus 3" panose="02000805000000020003" pitchFamily="50" charset="0"/>
              </a:rPr>
              <a:t>Reading Rope</a:t>
            </a:r>
          </a:p>
        </p:txBody>
      </p:sp>
      <p:pic>
        <p:nvPicPr>
          <p:cNvPr id="11" name="Picture 10">
            <a:extLst>
              <a:ext uri="{FF2B5EF4-FFF2-40B4-BE49-F238E27FC236}">
                <a16:creationId xmlns:a16="http://schemas.microsoft.com/office/drawing/2014/main" id="{3E33B32A-289B-4C19-9568-92FB9C45F78D}"/>
              </a:ext>
            </a:extLst>
          </p:cNvPr>
          <p:cNvPicPr>
            <a:picLocks noChangeAspect="1"/>
          </p:cNvPicPr>
          <p:nvPr/>
        </p:nvPicPr>
        <p:blipFill>
          <a:blip r:embed="rId3"/>
          <a:stretch>
            <a:fillRect/>
          </a:stretch>
        </p:blipFill>
        <p:spPr>
          <a:xfrm>
            <a:off x="10128202" y="151821"/>
            <a:ext cx="1170005" cy="1400006"/>
          </a:xfrm>
          <a:prstGeom prst="rect">
            <a:avLst/>
          </a:prstGeom>
        </p:spPr>
      </p:pic>
    </p:spTree>
    <p:extLst>
      <p:ext uri="{BB962C8B-B14F-4D97-AF65-F5344CB8AC3E}">
        <p14:creationId xmlns:p14="http://schemas.microsoft.com/office/powerpoint/2010/main" val="419339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493956" y="151821"/>
            <a:ext cx="10811523" cy="6706179"/>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976485" y="-207938"/>
            <a:ext cx="6098695" cy="1815882"/>
          </a:xfrm>
          <a:prstGeom prst="rect">
            <a:avLst/>
          </a:prstGeom>
          <a:noFill/>
        </p:spPr>
        <p:txBody>
          <a:bodyPr wrap="square" rtlCol="0">
            <a:spAutoFit/>
          </a:bodyPr>
          <a:lstStyle/>
          <a:p>
            <a:pPr algn="ctr"/>
            <a:endParaRPr lang="en-GB" sz="4000" dirty="0">
              <a:solidFill>
                <a:srgbClr val="002060"/>
              </a:solidFill>
              <a:latin typeface="Letter-join Print Plus 3" panose="02000805000000020003" pitchFamily="50" charset="0"/>
            </a:endParaRPr>
          </a:p>
          <a:p>
            <a:pPr algn="ctr"/>
            <a:endParaRPr lang="en-GB" sz="4000" dirty="0">
              <a:solidFill>
                <a:srgbClr val="002060"/>
              </a:solidFill>
              <a:latin typeface="Letter-join Print Plus 3" panose="02000805000000020003" pitchFamily="50" charset="0"/>
            </a:endParaRPr>
          </a:p>
          <a:p>
            <a:r>
              <a:rPr lang="en-GB" sz="3200" dirty="0">
                <a:solidFill>
                  <a:srgbClr val="002060"/>
                </a:solidFill>
                <a:latin typeface="Letter-join Print Plus 3" panose="02000805000000020003" pitchFamily="50" charset="0"/>
              </a:rPr>
              <a:t> </a:t>
            </a:r>
          </a:p>
        </p:txBody>
      </p:sp>
      <p:sp>
        <p:nvSpPr>
          <p:cNvPr id="8" name="Rectangle 7"/>
          <p:cNvSpPr/>
          <p:nvPr/>
        </p:nvSpPr>
        <p:spPr>
          <a:xfrm>
            <a:off x="1358165" y="122409"/>
            <a:ext cx="7390126" cy="1200329"/>
          </a:xfrm>
          <a:prstGeom prst="rect">
            <a:avLst/>
          </a:prstGeom>
        </p:spPr>
        <p:txBody>
          <a:bodyPr wrap="square">
            <a:spAutoFit/>
          </a:bodyPr>
          <a:lstStyle/>
          <a:p>
            <a:pPr algn="ctr"/>
            <a:endParaRPr lang="en-GB" sz="1200" dirty="0">
              <a:solidFill>
                <a:schemeClr val="bg1"/>
              </a:solidFill>
              <a:latin typeface="Letter-join Print Plus 3" panose="02000805000000020003" pitchFamily="50" charset="0"/>
            </a:endParaRPr>
          </a:p>
          <a:p>
            <a:pPr algn="ctr"/>
            <a:endParaRPr lang="en-GB" sz="1200" dirty="0">
              <a:solidFill>
                <a:schemeClr val="bg1"/>
              </a:solidFill>
              <a:latin typeface="Letter-join Print Plus 3" panose="02000805000000020003" pitchFamily="50" charset="0"/>
            </a:endParaRPr>
          </a:p>
          <a:p>
            <a:pPr algn="ctr"/>
            <a:r>
              <a:rPr lang="en-GB" sz="4800" dirty="0">
                <a:solidFill>
                  <a:schemeClr val="bg1"/>
                </a:solidFill>
                <a:latin typeface="Letter-join Print Plus 3" panose="02000805000000020003" pitchFamily="50" charset="0"/>
              </a:rPr>
              <a:t>Reading at Manland</a:t>
            </a:r>
          </a:p>
        </p:txBody>
      </p:sp>
      <p:sp>
        <p:nvSpPr>
          <p:cNvPr id="14" name="TextBox 13">
            <a:extLst>
              <a:ext uri="{FF2B5EF4-FFF2-40B4-BE49-F238E27FC236}">
                <a16:creationId xmlns:a16="http://schemas.microsoft.com/office/drawing/2014/main" id="{865D4434-FB5B-430C-9A3B-DAABE7969EAD}"/>
              </a:ext>
            </a:extLst>
          </p:cNvPr>
          <p:cNvSpPr txBox="1"/>
          <p:nvPr/>
        </p:nvSpPr>
        <p:spPr>
          <a:xfrm>
            <a:off x="1336359" y="2494293"/>
            <a:ext cx="9519282" cy="4216539"/>
          </a:xfrm>
          <a:prstGeom prst="rect">
            <a:avLst/>
          </a:prstGeom>
          <a:noFill/>
        </p:spPr>
        <p:txBody>
          <a:bodyPr wrap="square" rtlCol="0">
            <a:spAutoFit/>
          </a:bodyPr>
          <a:lstStyle/>
          <a:p>
            <a:endParaRPr lang="en-GB" sz="2400" dirty="0">
              <a:solidFill>
                <a:schemeClr val="bg1"/>
              </a:solidFill>
              <a:latin typeface="Letter-join Print Plus 3" panose="02000805000000020003" pitchFamily="50" charset="0"/>
            </a:endParaRPr>
          </a:p>
          <a:p>
            <a:r>
              <a:rPr lang="en-GB" sz="3600" dirty="0">
                <a:solidFill>
                  <a:schemeClr val="bg1"/>
                </a:solidFill>
                <a:latin typeface="Letter-join Print Plus 3" panose="02000805000000020003" pitchFamily="50" charset="0"/>
              </a:rPr>
              <a:t>Of the subjects taught in school, reading is the first amongst equals – all other subjects rely on it. </a:t>
            </a:r>
          </a:p>
          <a:p>
            <a:pPr marL="0" indent="0">
              <a:buNone/>
            </a:pPr>
            <a:endParaRPr lang="en-GB" sz="2800" dirty="0">
              <a:solidFill>
                <a:schemeClr val="bg1"/>
              </a:solidFill>
              <a:latin typeface="Letter-join Print Plus 3" panose="02000805000000020003" pitchFamily="50" charset="0"/>
            </a:endParaRPr>
          </a:p>
          <a:p>
            <a:pPr marL="0" indent="0">
              <a:buNone/>
            </a:pPr>
            <a:r>
              <a:rPr lang="en-GB" sz="3600" dirty="0">
                <a:solidFill>
                  <a:schemeClr val="bg1"/>
                </a:solidFill>
                <a:latin typeface="Letter-join Print Plus 3" panose="02000805000000020003" pitchFamily="50" charset="0"/>
              </a:rPr>
              <a:t>Excellence in any academic subject requires strong, deep reading – getting the ‘gist’ of something is not enough.</a:t>
            </a:r>
          </a:p>
        </p:txBody>
      </p:sp>
      <p:pic>
        <p:nvPicPr>
          <p:cNvPr id="11" name="Picture 10">
            <a:extLst>
              <a:ext uri="{FF2B5EF4-FFF2-40B4-BE49-F238E27FC236}">
                <a16:creationId xmlns:a16="http://schemas.microsoft.com/office/drawing/2014/main" id="{1551C6F7-14D4-4A9A-9258-4FAC7D33F440}"/>
              </a:ext>
            </a:extLst>
          </p:cNvPr>
          <p:cNvPicPr>
            <a:picLocks noChangeAspect="1"/>
          </p:cNvPicPr>
          <p:nvPr/>
        </p:nvPicPr>
        <p:blipFill>
          <a:blip r:embed="rId2"/>
          <a:stretch>
            <a:fillRect/>
          </a:stretch>
        </p:blipFill>
        <p:spPr>
          <a:xfrm>
            <a:off x="9664695" y="432025"/>
            <a:ext cx="1212752" cy="1477440"/>
          </a:xfrm>
          <a:prstGeom prst="rect">
            <a:avLst/>
          </a:prstGeom>
        </p:spPr>
      </p:pic>
      <p:pic>
        <p:nvPicPr>
          <p:cNvPr id="12" name="Picture 2" descr="Queen crown clipart">
            <a:extLst>
              <a:ext uri="{FF2B5EF4-FFF2-40B4-BE49-F238E27FC236}">
                <a16:creationId xmlns:a16="http://schemas.microsoft.com/office/drawing/2014/main" id="{A98AF0F4-147B-416A-9004-B5A95CC2D3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3960" y="1283104"/>
            <a:ext cx="2462076" cy="1511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5396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772727" y="242288"/>
            <a:ext cx="10130403"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rot="5400000">
            <a:off x="-3390049" y="3579584"/>
            <a:ext cx="6852607" cy="1169551"/>
          </a:xfrm>
          <a:prstGeom prst="rect">
            <a:avLst/>
          </a:prstGeom>
          <a:noFill/>
        </p:spPr>
        <p:txBody>
          <a:bodyPr wrap="square" rtlCol="0">
            <a:spAutoFit/>
          </a:bodyPr>
          <a:lstStyle/>
          <a:p>
            <a:pPr algn="ctr"/>
            <a:endParaRPr lang="en-GB" sz="4000" dirty="0">
              <a:solidFill>
                <a:srgbClr val="002060"/>
              </a:solidFill>
              <a:latin typeface="Letter-join Print Plus 3" panose="02000805000000020003" pitchFamily="50" charset="0"/>
            </a:endParaRPr>
          </a:p>
          <a:p>
            <a:pPr algn="ctr"/>
            <a:endParaRPr lang="en-GB" sz="3000" dirty="0">
              <a:solidFill>
                <a:srgbClr val="002060"/>
              </a:solidFill>
              <a:latin typeface="Letter-join Print Plus 3" panose="02000805000000020003" pitchFamily="50" charset="0"/>
            </a:endParaRPr>
          </a:p>
        </p:txBody>
      </p:sp>
      <p:sp>
        <p:nvSpPr>
          <p:cNvPr id="7" name="TextBox 6"/>
          <p:cNvSpPr txBox="1"/>
          <p:nvPr/>
        </p:nvSpPr>
        <p:spPr>
          <a:xfrm>
            <a:off x="6904157" y="2055467"/>
            <a:ext cx="4806310" cy="584775"/>
          </a:xfrm>
          <a:prstGeom prst="rect">
            <a:avLst/>
          </a:prstGeom>
          <a:noFill/>
        </p:spPr>
        <p:txBody>
          <a:bodyPr wrap="square" rtlCol="0">
            <a:spAutoFit/>
          </a:bodyPr>
          <a:lstStyle/>
          <a:p>
            <a:pPr algn="ctr"/>
            <a:r>
              <a:rPr lang="en-GB" sz="3200" dirty="0">
                <a:solidFill>
                  <a:schemeClr val="bg1"/>
                </a:solidFill>
                <a:latin typeface="Letter-join Print Plus 3" panose="02000805000000020003" pitchFamily="50" charset="0"/>
              </a:rPr>
              <a:t>Pie Corbett</a:t>
            </a:r>
            <a:endParaRPr lang="en-GB" dirty="0">
              <a:solidFill>
                <a:schemeClr val="bg1"/>
              </a:solidFill>
              <a:latin typeface="Letter-join Print Plus 3" panose="02000805000000020003" pitchFamily="50" charset="0"/>
            </a:endParaRPr>
          </a:p>
        </p:txBody>
      </p:sp>
      <p:pic>
        <p:nvPicPr>
          <p:cNvPr id="12" name="Picture 11">
            <a:extLst>
              <a:ext uri="{FF2B5EF4-FFF2-40B4-BE49-F238E27FC236}">
                <a16:creationId xmlns:a16="http://schemas.microsoft.com/office/drawing/2014/main" id="{A24F0C83-6642-4BF8-801E-AB1BD489D2A7}"/>
              </a:ext>
            </a:extLst>
          </p:cNvPr>
          <p:cNvPicPr>
            <a:picLocks noChangeAspect="1"/>
          </p:cNvPicPr>
          <p:nvPr/>
        </p:nvPicPr>
        <p:blipFill>
          <a:blip r:embed="rId2"/>
          <a:stretch>
            <a:fillRect/>
          </a:stretch>
        </p:blipFill>
        <p:spPr>
          <a:xfrm>
            <a:off x="7851766" y="411798"/>
            <a:ext cx="2911092" cy="1722269"/>
          </a:xfrm>
          <a:prstGeom prst="rect">
            <a:avLst/>
          </a:prstGeom>
        </p:spPr>
      </p:pic>
      <p:sp>
        <p:nvSpPr>
          <p:cNvPr id="14" name="TextBox 13">
            <a:extLst>
              <a:ext uri="{FF2B5EF4-FFF2-40B4-BE49-F238E27FC236}">
                <a16:creationId xmlns:a16="http://schemas.microsoft.com/office/drawing/2014/main" id="{62C131AD-6BEC-40F8-B384-CA19CE6043B1}"/>
              </a:ext>
            </a:extLst>
          </p:cNvPr>
          <p:cNvSpPr txBox="1"/>
          <p:nvPr/>
        </p:nvSpPr>
        <p:spPr>
          <a:xfrm>
            <a:off x="772726" y="649237"/>
            <a:ext cx="5999009" cy="584775"/>
          </a:xfrm>
          <a:prstGeom prst="rect">
            <a:avLst/>
          </a:prstGeom>
          <a:noFill/>
        </p:spPr>
        <p:txBody>
          <a:bodyPr wrap="square" rtlCol="0">
            <a:spAutoFit/>
          </a:bodyPr>
          <a:lstStyle/>
          <a:p>
            <a:pPr algn="ctr"/>
            <a:r>
              <a:rPr lang="en-GB" sz="3200" dirty="0">
                <a:solidFill>
                  <a:schemeClr val="bg1"/>
                </a:solidFill>
                <a:latin typeface="Letter-join Print Plus 3" panose="02000805000000020003" pitchFamily="50" charset="0"/>
              </a:rPr>
              <a:t>Reading and thinking deeply</a:t>
            </a:r>
            <a:endParaRPr lang="en-GB" dirty="0">
              <a:solidFill>
                <a:schemeClr val="bg1"/>
              </a:solidFill>
              <a:latin typeface="Letter-join Print Plus 3" panose="02000805000000020003" pitchFamily="50" charset="0"/>
            </a:endParaRPr>
          </a:p>
        </p:txBody>
      </p:sp>
      <p:sp>
        <p:nvSpPr>
          <p:cNvPr id="15" name="TextBox 14">
            <a:extLst>
              <a:ext uri="{FF2B5EF4-FFF2-40B4-BE49-F238E27FC236}">
                <a16:creationId xmlns:a16="http://schemas.microsoft.com/office/drawing/2014/main" id="{C10DB1A6-302C-4839-A68D-EDF4ACEA4195}"/>
              </a:ext>
            </a:extLst>
          </p:cNvPr>
          <p:cNvSpPr txBox="1"/>
          <p:nvPr/>
        </p:nvSpPr>
        <p:spPr>
          <a:xfrm>
            <a:off x="974636" y="2620242"/>
            <a:ext cx="9186296" cy="3970318"/>
          </a:xfrm>
          <a:prstGeom prst="rect">
            <a:avLst/>
          </a:prstGeom>
          <a:noFill/>
        </p:spPr>
        <p:txBody>
          <a:bodyPr wrap="square" rtlCol="0">
            <a:spAutoFit/>
          </a:bodyPr>
          <a:lstStyle/>
          <a:p>
            <a:r>
              <a:rPr lang="en-GB" sz="2800" dirty="0">
                <a:solidFill>
                  <a:schemeClr val="bg1"/>
                </a:solidFill>
                <a:latin typeface="Letter-join Print Plus 3" panose="02000805000000020003" pitchFamily="50" charset="0"/>
              </a:rPr>
              <a:t>In order for children to become strong, fluent readers, they should be able to </a:t>
            </a:r>
            <a:r>
              <a:rPr lang="en-GB" sz="2800" dirty="0">
                <a:solidFill>
                  <a:srgbClr val="7030A0"/>
                </a:solidFill>
                <a:latin typeface="Letter-join Print Plus 3" panose="02000805000000020003" pitchFamily="50" charset="0"/>
              </a:rPr>
              <a:t>talk deeply </a:t>
            </a:r>
            <a:r>
              <a:rPr lang="en-GB" sz="2800" dirty="0">
                <a:solidFill>
                  <a:schemeClr val="bg1"/>
                </a:solidFill>
                <a:latin typeface="Letter-join Print Plus 3" panose="02000805000000020003" pitchFamily="50" charset="0"/>
              </a:rPr>
              <a:t>about what they’re reading.</a:t>
            </a:r>
          </a:p>
          <a:p>
            <a:endParaRPr lang="en-GB" sz="2800" dirty="0">
              <a:solidFill>
                <a:schemeClr val="bg1"/>
              </a:solidFill>
              <a:latin typeface="Letter-join Print Plus 3" panose="02000805000000020003" pitchFamily="50" charset="0"/>
            </a:endParaRPr>
          </a:p>
          <a:p>
            <a:r>
              <a:rPr lang="en-GB" sz="2800" dirty="0">
                <a:solidFill>
                  <a:srgbClr val="7030A0"/>
                </a:solidFill>
                <a:latin typeface="Letter-join Print Plus 3" panose="02000805000000020003" pitchFamily="50" charset="0"/>
              </a:rPr>
              <a:t>What we read shapes how we think</a:t>
            </a:r>
            <a:r>
              <a:rPr lang="en-GB" sz="2800" dirty="0">
                <a:solidFill>
                  <a:schemeClr val="bg1"/>
                </a:solidFill>
                <a:latin typeface="Letter-join Print Plus 3" panose="02000805000000020003" pitchFamily="50" charset="0"/>
              </a:rPr>
              <a:t>.  Read deeply and slowly (loiter with the text), enables children to think deeply.</a:t>
            </a:r>
          </a:p>
          <a:p>
            <a:endParaRPr lang="en-GB" sz="2800" dirty="0">
              <a:solidFill>
                <a:schemeClr val="bg1"/>
              </a:solidFill>
              <a:latin typeface="Letter-join Print Plus 3" panose="02000805000000020003" pitchFamily="50" charset="0"/>
            </a:endParaRPr>
          </a:p>
          <a:p>
            <a:r>
              <a:rPr lang="en-GB" sz="2800" dirty="0">
                <a:solidFill>
                  <a:schemeClr val="bg1"/>
                </a:solidFill>
                <a:latin typeface="Letter-join Print Plus 3" panose="02000805000000020003" pitchFamily="50" charset="0"/>
              </a:rPr>
              <a:t>To infer, children need to understand the vocabulary, predict and summarise events. </a:t>
            </a:r>
          </a:p>
        </p:txBody>
      </p:sp>
      <p:pic>
        <p:nvPicPr>
          <p:cNvPr id="9" name="Picture 8">
            <a:extLst>
              <a:ext uri="{FF2B5EF4-FFF2-40B4-BE49-F238E27FC236}">
                <a16:creationId xmlns:a16="http://schemas.microsoft.com/office/drawing/2014/main" id="{D3FD7CEF-8D50-4442-B2FE-B44F7B2F393B}"/>
              </a:ext>
            </a:extLst>
          </p:cNvPr>
          <p:cNvPicPr>
            <a:picLocks noChangeAspect="1"/>
          </p:cNvPicPr>
          <p:nvPr/>
        </p:nvPicPr>
        <p:blipFill>
          <a:blip r:embed="rId3"/>
          <a:stretch>
            <a:fillRect/>
          </a:stretch>
        </p:blipFill>
        <p:spPr>
          <a:xfrm>
            <a:off x="3354389" y="1308514"/>
            <a:ext cx="1971691" cy="1237225"/>
          </a:xfrm>
          <a:prstGeom prst="rect">
            <a:avLst/>
          </a:prstGeom>
        </p:spPr>
      </p:pic>
    </p:spTree>
    <p:extLst>
      <p:ext uri="{BB962C8B-B14F-4D97-AF65-F5344CB8AC3E}">
        <p14:creationId xmlns:p14="http://schemas.microsoft.com/office/powerpoint/2010/main" val="3826693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243841" y="265613"/>
            <a:ext cx="11486606"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p:cNvSpPr txBox="1"/>
          <p:nvPr/>
        </p:nvSpPr>
        <p:spPr>
          <a:xfrm>
            <a:off x="243841" y="448944"/>
            <a:ext cx="11198742" cy="769441"/>
          </a:xfrm>
          <a:prstGeom prst="rect">
            <a:avLst/>
          </a:prstGeom>
          <a:noFill/>
        </p:spPr>
        <p:txBody>
          <a:bodyPr wrap="square" rtlCol="0">
            <a:spAutoFit/>
          </a:bodyPr>
          <a:lstStyle/>
          <a:p>
            <a:r>
              <a:rPr lang="en-GB" sz="4400" dirty="0">
                <a:solidFill>
                  <a:srgbClr val="002060"/>
                </a:solidFill>
                <a:latin typeface="Letter-join Print Plus 3" panose="02000805000000020003" pitchFamily="50" charset="0"/>
              </a:rPr>
              <a:t>Developing fluent reading.</a:t>
            </a:r>
          </a:p>
        </p:txBody>
      </p:sp>
      <p:pic>
        <p:nvPicPr>
          <p:cNvPr id="8" name="Picture 7">
            <a:extLst>
              <a:ext uri="{FF2B5EF4-FFF2-40B4-BE49-F238E27FC236}">
                <a16:creationId xmlns:a16="http://schemas.microsoft.com/office/drawing/2014/main" id="{617D3D59-F583-4A82-880F-68F11D11F62F}"/>
              </a:ext>
            </a:extLst>
          </p:cNvPr>
          <p:cNvPicPr>
            <a:picLocks noChangeAspect="1"/>
          </p:cNvPicPr>
          <p:nvPr/>
        </p:nvPicPr>
        <p:blipFill>
          <a:blip r:embed="rId2"/>
          <a:stretch>
            <a:fillRect/>
          </a:stretch>
        </p:blipFill>
        <p:spPr>
          <a:xfrm>
            <a:off x="1550675" y="1293077"/>
            <a:ext cx="6695704" cy="5419514"/>
          </a:xfrm>
          <a:prstGeom prst="rect">
            <a:avLst/>
          </a:prstGeom>
        </p:spPr>
      </p:pic>
      <p:sp>
        <p:nvSpPr>
          <p:cNvPr id="6" name="TextBox 5">
            <a:extLst>
              <a:ext uri="{FF2B5EF4-FFF2-40B4-BE49-F238E27FC236}">
                <a16:creationId xmlns:a16="http://schemas.microsoft.com/office/drawing/2014/main" id="{004E57DD-832C-4DC7-9769-A6E1BCFC4E62}"/>
              </a:ext>
            </a:extLst>
          </p:cNvPr>
          <p:cNvSpPr txBox="1"/>
          <p:nvPr/>
        </p:nvSpPr>
        <p:spPr>
          <a:xfrm>
            <a:off x="8393245" y="1441391"/>
            <a:ext cx="2894202" cy="2339102"/>
          </a:xfrm>
          <a:prstGeom prst="rect">
            <a:avLst/>
          </a:prstGeom>
          <a:noFill/>
        </p:spPr>
        <p:txBody>
          <a:bodyPr wrap="square" rtlCol="0">
            <a:spAutoFit/>
          </a:bodyPr>
          <a:lstStyle/>
          <a:p>
            <a:r>
              <a:rPr lang="en-GB" sz="3200" dirty="0">
                <a:solidFill>
                  <a:srgbClr val="FF0000"/>
                </a:solidFill>
                <a:latin typeface="Letter-join Print Plus 3" panose="02000805000000020003" pitchFamily="50" charset="0"/>
              </a:rPr>
              <a:t>Myth 1: good word reading equals good comprehension </a:t>
            </a:r>
            <a:endParaRPr lang="en-GB" sz="3600" dirty="0">
              <a:solidFill>
                <a:srgbClr val="FF0000"/>
              </a:solidFill>
              <a:latin typeface="Letter-join Print Plus 3" panose="02000805000000020003" pitchFamily="50" charset="0"/>
            </a:endParaRPr>
          </a:p>
          <a:p>
            <a:endParaRPr lang="en-GB" dirty="0"/>
          </a:p>
        </p:txBody>
      </p:sp>
    </p:spTree>
    <p:extLst>
      <p:ext uri="{BB962C8B-B14F-4D97-AF65-F5344CB8AC3E}">
        <p14:creationId xmlns:p14="http://schemas.microsoft.com/office/powerpoint/2010/main" val="3755234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243841" y="265613"/>
            <a:ext cx="11486606"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a:extLst>
              <a:ext uri="{FF2B5EF4-FFF2-40B4-BE49-F238E27FC236}">
                <a16:creationId xmlns:a16="http://schemas.microsoft.com/office/drawing/2014/main" id="{D5D941E8-13DF-4538-A2EE-71A0D8D9B667}"/>
              </a:ext>
            </a:extLst>
          </p:cNvPr>
          <p:cNvPicPr>
            <a:picLocks noChangeAspect="1"/>
          </p:cNvPicPr>
          <p:nvPr/>
        </p:nvPicPr>
        <p:blipFill>
          <a:blip r:embed="rId2"/>
          <a:stretch>
            <a:fillRect/>
          </a:stretch>
        </p:blipFill>
        <p:spPr>
          <a:xfrm>
            <a:off x="965265" y="462150"/>
            <a:ext cx="9834749" cy="6199311"/>
          </a:xfrm>
          <a:prstGeom prst="rect">
            <a:avLst/>
          </a:prstGeom>
        </p:spPr>
      </p:pic>
    </p:spTree>
    <p:extLst>
      <p:ext uri="{BB962C8B-B14F-4D97-AF65-F5344CB8AC3E}">
        <p14:creationId xmlns:p14="http://schemas.microsoft.com/office/powerpoint/2010/main" val="3789712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201896" y="269457"/>
            <a:ext cx="11486606"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633859" y="359940"/>
            <a:ext cx="9821356" cy="1015663"/>
          </a:xfrm>
          <a:prstGeom prst="rect">
            <a:avLst/>
          </a:prstGeom>
          <a:noFill/>
        </p:spPr>
        <p:txBody>
          <a:bodyPr wrap="square" rtlCol="0">
            <a:spAutoFit/>
          </a:bodyPr>
          <a:lstStyle/>
          <a:p>
            <a:pPr algn="ctr"/>
            <a:endParaRPr lang="en-GB" sz="1200" dirty="0">
              <a:solidFill>
                <a:srgbClr val="002060"/>
              </a:solidFill>
              <a:latin typeface="Letter-join Print Plus 3" panose="02000805000000020003" pitchFamily="50" charset="0"/>
            </a:endParaRPr>
          </a:p>
          <a:p>
            <a:r>
              <a:rPr lang="en-GB" sz="2400" dirty="0">
                <a:solidFill>
                  <a:srgbClr val="FF0000"/>
                </a:solidFill>
                <a:effectLst>
                  <a:outerShdw blurRad="38100" dist="38100" dir="2700000" algn="tl">
                    <a:srgbClr val="000000">
                      <a:alpha val="43137"/>
                    </a:srgbClr>
                  </a:outerShdw>
                </a:effectLst>
                <a:latin typeface="Letter-join Print Plus 3" panose="02000805000000020003" pitchFamily="50" charset="0"/>
              </a:rPr>
              <a:t>Myth 2 </a:t>
            </a:r>
            <a:r>
              <a:rPr lang="en-GB" sz="2400" dirty="0">
                <a:solidFill>
                  <a:srgbClr val="FF0000"/>
                </a:solidFill>
                <a:latin typeface="Letter-join Print Plus 3" panose="02000805000000020003" pitchFamily="50" charset="0"/>
              </a:rPr>
              <a:t>– adults modelling of oral reading alone improves fluency</a:t>
            </a:r>
          </a:p>
          <a:p>
            <a:endParaRPr lang="en-GB" sz="2400" dirty="0">
              <a:solidFill>
                <a:schemeClr val="bg1"/>
              </a:solidFill>
              <a:latin typeface="Letter-join Print Plus 3" panose="02000805000000020003" pitchFamily="50" charset="0"/>
            </a:endParaRPr>
          </a:p>
        </p:txBody>
      </p:sp>
      <p:pic>
        <p:nvPicPr>
          <p:cNvPr id="9" name="Picture 8">
            <a:extLst>
              <a:ext uri="{FF2B5EF4-FFF2-40B4-BE49-F238E27FC236}">
                <a16:creationId xmlns:a16="http://schemas.microsoft.com/office/drawing/2014/main" id="{E169AE90-CE48-476A-88D1-9CC2C020D35B}"/>
              </a:ext>
            </a:extLst>
          </p:cNvPr>
          <p:cNvPicPr>
            <a:picLocks noChangeAspect="1"/>
          </p:cNvPicPr>
          <p:nvPr/>
        </p:nvPicPr>
        <p:blipFill>
          <a:blip r:embed="rId2"/>
          <a:stretch>
            <a:fillRect/>
          </a:stretch>
        </p:blipFill>
        <p:spPr>
          <a:xfrm>
            <a:off x="503498" y="1249071"/>
            <a:ext cx="9267471" cy="5307013"/>
          </a:xfrm>
          <a:prstGeom prst="rect">
            <a:avLst/>
          </a:prstGeom>
        </p:spPr>
      </p:pic>
      <p:sp>
        <p:nvSpPr>
          <p:cNvPr id="6" name="TextBox 5">
            <a:extLst>
              <a:ext uri="{FF2B5EF4-FFF2-40B4-BE49-F238E27FC236}">
                <a16:creationId xmlns:a16="http://schemas.microsoft.com/office/drawing/2014/main" id="{10A67318-0816-4B0A-ADDB-E0519CE841E5}"/>
              </a:ext>
            </a:extLst>
          </p:cNvPr>
          <p:cNvSpPr txBox="1"/>
          <p:nvPr/>
        </p:nvSpPr>
        <p:spPr>
          <a:xfrm>
            <a:off x="9901330" y="1375603"/>
            <a:ext cx="1652631" cy="4755148"/>
          </a:xfrm>
          <a:prstGeom prst="rect">
            <a:avLst/>
          </a:prstGeom>
          <a:noFill/>
        </p:spPr>
        <p:txBody>
          <a:bodyPr wrap="square" rtlCol="0">
            <a:spAutoFit/>
          </a:bodyPr>
          <a:lstStyle/>
          <a:p>
            <a:r>
              <a:rPr lang="en-GB" sz="1900" dirty="0">
                <a:solidFill>
                  <a:schemeClr val="bg1"/>
                </a:solidFill>
                <a:latin typeface="Letter-join Print Plus 3" panose="02000805000000020003" pitchFamily="50" charset="0"/>
              </a:rPr>
              <a:t>Fluent reading has to be modelled in a </a:t>
            </a:r>
            <a:r>
              <a:rPr lang="en-GB" sz="1900" dirty="0">
                <a:solidFill>
                  <a:srgbClr val="7030A0"/>
                </a:solidFill>
                <a:latin typeface="Letter-join Print Plus 3" panose="02000805000000020003" pitchFamily="50" charset="0"/>
              </a:rPr>
              <a:t>metacognitive fashion</a:t>
            </a:r>
            <a:r>
              <a:rPr lang="en-GB" sz="1900" dirty="0">
                <a:solidFill>
                  <a:schemeClr val="bg1"/>
                </a:solidFill>
                <a:latin typeface="Letter-join Print Plus 3" panose="02000805000000020003" pitchFamily="50" charset="0"/>
              </a:rPr>
              <a:t>.</a:t>
            </a:r>
          </a:p>
          <a:p>
            <a:endParaRPr lang="en-GB" sz="1900" dirty="0">
              <a:solidFill>
                <a:schemeClr val="bg1"/>
              </a:solidFill>
              <a:latin typeface="Letter-join Print Plus 3" panose="02000805000000020003" pitchFamily="50" charset="0"/>
            </a:endParaRPr>
          </a:p>
          <a:p>
            <a:r>
              <a:rPr lang="en-GB" sz="1900" dirty="0">
                <a:solidFill>
                  <a:schemeClr val="bg1"/>
                </a:solidFill>
                <a:latin typeface="Letter-join Print Plus 3" panose="02000805000000020003" pitchFamily="50" charset="0"/>
              </a:rPr>
              <a:t>As fluent readers, we need to </a:t>
            </a:r>
            <a:r>
              <a:rPr lang="en-GB" sz="1900" dirty="0">
                <a:solidFill>
                  <a:srgbClr val="7030A0"/>
                </a:solidFill>
                <a:latin typeface="Letter-join Print Plus 3" panose="02000805000000020003" pitchFamily="50" charset="0"/>
              </a:rPr>
              <a:t>make our choices clear </a:t>
            </a:r>
            <a:r>
              <a:rPr lang="en-GB" sz="1900" dirty="0">
                <a:solidFill>
                  <a:schemeClr val="bg1"/>
                </a:solidFill>
                <a:latin typeface="Letter-join Print Plus 3" panose="02000805000000020003" pitchFamily="50" charset="0"/>
              </a:rPr>
              <a:t>and </a:t>
            </a:r>
            <a:r>
              <a:rPr lang="en-GB" sz="1900" dirty="0">
                <a:solidFill>
                  <a:srgbClr val="7030A0"/>
                </a:solidFill>
                <a:latin typeface="Letter-join Print Plus 3" panose="02000805000000020003" pitchFamily="50" charset="0"/>
              </a:rPr>
              <a:t>explain why we’ve made them. </a:t>
            </a:r>
          </a:p>
          <a:p>
            <a:endParaRPr lang="en-GB" dirty="0"/>
          </a:p>
        </p:txBody>
      </p:sp>
    </p:spTree>
    <p:extLst>
      <p:ext uri="{BB962C8B-B14F-4D97-AF65-F5344CB8AC3E}">
        <p14:creationId xmlns:p14="http://schemas.microsoft.com/office/powerpoint/2010/main" val="4249680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132806"/>
            <a:ext cx="11486606"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bg1"/>
                </a:solidFill>
                <a:latin typeface="Letter-join Print Plus 3" panose="02000805000000020003" pitchFamily="50" charset="0"/>
              </a:rPr>
              <a:t>In our Reading lessons, we are optimising opportunities for ALL to read. </a:t>
            </a:r>
          </a:p>
          <a:p>
            <a:endParaRPr lang="en-GB" sz="2400" dirty="0">
              <a:solidFill>
                <a:schemeClr val="bg1"/>
              </a:solidFill>
              <a:latin typeface="Letter-join Print Plus 3" panose="02000805000000020003" pitchFamily="50" charset="0"/>
            </a:endParaRPr>
          </a:p>
          <a:p>
            <a:r>
              <a:rPr lang="en-GB" sz="2400" u="sng" dirty="0">
                <a:solidFill>
                  <a:srgbClr val="7030A0"/>
                </a:solidFill>
                <a:latin typeface="Letter-join Print Plus 3" panose="02000805000000020003" pitchFamily="50" charset="0"/>
              </a:rPr>
              <a:t>Teacher modelled read</a:t>
            </a:r>
          </a:p>
          <a:p>
            <a:r>
              <a:rPr lang="en-GB" sz="2400" dirty="0">
                <a:solidFill>
                  <a:schemeClr val="bg1"/>
                </a:solidFill>
                <a:latin typeface="Letter-join Print Plus 3" panose="02000805000000020003" pitchFamily="50" charset="0"/>
              </a:rPr>
              <a:t>Teacher reads, children listen and enjoy the story. Teacher makes their choices of phrasing, pace and expression clear.  This could mean circling which key words we’ll stress and why. </a:t>
            </a:r>
          </a:p>
          <a:p>
            <a:endParaRPr lang="en-GB" sz="2400" dirty="0">
              <a:solidFill>
                <a:srgbClr val="7030A0"/>
              </a:solidFill>
              <a:latin typeface="Letter-join Print Plus 3" panose="02000805000000020003" pitchFamily="50" charset="0"/>
            </a:endParaRPr>
          </a:p>
          <a:p>
            <a:r>
              <a:rPr lang="en-GB" sz="2400" u="sng" dirty="0">
                <a:solidFill>
                  <a:srgbClr val="7030A0"/>
                </a:solidFill>
                <a:latin typeface="Letter-join Print Plus 3" panose="02000805000000020003" pitchFamily="50" charset="0"/>
              </a:rPr>
              <a:t>Shared read</a:t>
            </a:r>
          </a:p>
          <a:p>
            <a:r>
              <a:rPr lang="en-GB" sz="2400" dirty="0">
                <a:solidFill>
                  <a:schemeClr val="bg1"/>
                </a:solidFill>
                <a:latin typeface="Letter-join Print Plus 3" panose="02000805000000020003" pitchFamily="50" charset="0"/>
              </a:rPr>
              <a:t>In partners, children read the text to each other.  Adults support listening partner to provide feedback when they get stuck.  Then they swap (3 times per partner to build accuracy).  </a:t>
            </a:r>
          </a:p>
          <a:p>
            <a:endParaRPr lang="en-GB" sz="2400" dirty="0">
              <a:solidFill>
                <a:schemeClr val="bg1"/>
              </a:solidFill>
              <a:latin typeface="Letter-join Print Plus 3" panose="02000805000000020003" pitchFamily="50" charset="0"/>
            </a:endParaRPr>
          </a:p>
          <a:p>
            <a:r>
              <a:rPr lang="en-GB" sz="2400" u="sng" dirty="0">
                <a:solidFill>
                  <a:srgbClr val="7030A0"/>
                </a:solidFill>
                <a:latin typeface="Letter-join Print Plus 3" panose="02000805000000020003" pitchFamily="50" charset="0"/>
              </a:rPr>
              <a:t>Choral read</a:t>
            </a:r>
          </a:p>
          <a:p>
            <a:r>
              <a:rPr lang="en-GB" sz="2400" dirty="0">
                <a:solidFill>
                  <a:schemeClr val="bg1"/>
                </a:solidFill>
                <a:latin typeface="Letter-join Print Plus 3" panose="02000805000000020003" pitchFamily="50" charset="0"/>
              </a:rPr>
              <a:t>We read the whole text aloud, together with teacher giving feedback on common misconceptions – building fluency and accuracy. </a:t>
            </a:r>
          </a:p>
        </p:txBody>
      </p:sp>
      <p:pic>
        <p:nvPicPr>
          <p:cNvPr id="6" name="Picture 5"/>
          <p:cNvPicPr>
            <a:picLocks noChangeAspect="1"/>
          </p:cNvPicPr>
          <p:nvPr/>
        </p:nvPicPr>
        <p:blipFill>
          <a:blip r:embed="rId2"/>
          <a:stretch>
            <a:fillRect/>
          </a:stretch>
        </p:blipFill>
        <p:spPr>
          <a:xfrm>
            <a:off x="10556800" y="419543"/>
            <a:ext cx="940750" cy="1125684"/>
          </a:xfrm>
          <a:prstGeom prst="rect">
            <a:avLst/>
          </a:prstGeom>
        </p:spPr>
      </p:pic>
      <p:sp>
        <p:nvSpPr>
          <p:cNvPr id="7" name="TextBox 6"/>
          <p:cNvSpPr txBox="1"/>
          <p:nvPr/>
        </p:nvSpPr>
        <p:spPr>
          <a:xfrm>
            <a:off x="386868" y="127154"/>
            <a:ext cx="10640307" cy="584775"/>
          </a:xfrm>
          <a:prstGeom prst="rect">
            <a:avLst/>
          </a:prstGeom>
          <a:noFill/>
        </p:spPr>
        <p:txBody>
          <a:bodyPr wrap="square" rtlCol="0">
            <a:spAutoFit/>
          </a:bodyPr>
          <a:lstStyle/>
          <a:p>
            <a:r>
              <a:rPr lang="en-GB" sz="3200" dirty="0">
                <a:solidFill>
                  <a:srgbClr val="FF0000"/>
                </a:solidFill>
                <a:latin typeface="Letter-join Print Plus 3" panose="02000805000000020003" pitchFamily="50" charset="0"/>
              </a:rPr>
              <a:t>Myth 3: silent independent reading improves fluency</a:t>
            </a:r>
          </a:p>
        </p:txBody>
      </p:sp>
    </p:spTree>
    <p:extLst>
      <p:ext uri="{BB962C8B-B14F-4D97-AF65-F5344CB8AC3E}">
        <p14:creationId xmlns:p14="http://schemas.microsoft.com/office/powerpoint/2010/main" val="3242273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82472"/>
            <a:ext cx="11486606"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bg1"/>
                </a:solidFill>
                <a:latin typeface="Letter-join Print Plus 3" panose="02000805000000020003" pitchFamily="50" charset="0"/>
              </a:rPr>
              <a:t>In our Reading lessons, we are optimising opportunities for ALL to read. </a:t>
            </a:r>
          </a:p>
          <a:p>
            <a:endParaRPr lang="en-GB" sz="2400" dirty="0">
              <a:solidFill>
                <a:schemeClr val="bg1"/>
              </a:solidFill>
              <a:latin typeface="Letter-join Print Plus 3" panose="02000805000000020003" pitchFamily="50" charset="0"/>
            </a:endParaRPr>
          </a:p>
          <a:p>
            <a:r>
              <a:rPr lang="en-GB" sz="2400" u="sng" dirty="0">
                <a:solidFill>
                  <a:srgbClr val="7030A0"/>
                </a:solidFill>
                <a:latin typeface="Letter-join Print Plus 3" panose="02000805000000020003" pitchFamily="50" charset="0"/>
              </a:rPr>
              <a:t>Echo read</a:t>
            </a:r>
          </a:p>
          <a:p>
            <a:r>
              <a:rPr lang="en-GB" sz="2400" dirty="0">
                <a:solidFill>
                  <a:schemeClr val="bg1"/>
                </a:solidFill>
                <a:latin typeface="Letter-join Print Plus 3" panose="02000805000000020003" pitchFamily="50" charset="0"/>
              </a:rPr>
              <a:t>Teacher models a sentence or phrase, children read the same sentence or phrase.</a:t>
            </a:r>
          </a:p>
          <a:p>
            <a:endParaRPr lang="en-GB" sz="2400" dirty="0">
              <a:solidFill>
                <a:schemeClr val="bg1"/>
              </a:solidFill>
              <a:latin typeface="Letter-join Print Plus 3" panose="02000805000000020003" pitchFamily="50" charset="0"/>
            </a:endParaRPr>
          </a:p>
          <a:p>
            <a:r>
              <a:rPr lang="en-GB" sz="2400" u="sng" dirty="0">
                <a:solidFill>
                  <a:srgbClr val="7030A0"/>
                </a:solidFill>
                <a:latin typeface="Letter-join Print Plus 3" panose="02000805000000020003" pitchFamily="50" charset="0"/>
              </a:rPr>
              <a:t>Choral read (again)</a:t>
            </a:r>
          </a:p>
          <a:p>
            <a:r>
              <a:rPr lang="en-GB" sz="2400" dirty="0">
                <a:solidFill>
                  <a:schemeClr val="bg1"/>
                </a:solidFill>
                <a:latin typeface="Letter-join Print Plus 3" panose="02000805000000020003" pitchFamily="50" charset="0"/>
              </a:rPr>
              <a:t>We read the whole text aloud, together again with teacher giving feedback on common misconceptions or what has improved – building accuracy. </a:t>
            </a:r>
          </a:p>
          <a:p>
            <a:endParaRPr lang="en-GB" sz="2400" dirty="0">
              <a:solidFill>
                <a:schemeClr val="bg1"/>
              </a:solidFill>
              <a:latin typeface="Letter-join Print Plus 3" panose="02000805000000020003" pitchFamily="50" charset="0"/>
            </a:endParaRPr>
          </a:p>
          <a:p>
            <a:r>
              <a:rPr lang="en-GB" sz="2400" dirty="0">
                <a:solidFill>
                  <a:schemeClr val="bg1"/>
                </a:solidFill>
                <a:latin typeface="Letter-join Print Plus 3" panose="02000805000000020003" pitchFamily="50" charset="0"/>
              </a:rPr>
              <a:t>Re-reading leads to improved </a:t>
            </a:r>
            <a:r>
              <a:rPr lang="en-GB" sz="2400" u="sng" dirty="0">
                <a:solidFill>
                  <a:schemeClr val="bg1"/>
                </a:solidFill>
                <a:latin typeface="Letter-join Print Plus 3" panose="02000805000000020003" pitchFamily="50" charset="0"/>
              </a:rPr>
              <a:t>accuracy</a:t>
            </a:r>
            <a:r>
              <a:rPr lang="en-GB" sz="2400" dirty="0">
                <a:solidFill>
                  <a:schemeClr val="bg1"/>
                </a:solidFill>
                <a:latin typeface="Letter-join Print Plus 3" panose="02000805000000020003" pitchFamily="50" charset="0"/>
              </a:rPr>
              <a:t> and </a:t>
            </a:r>
            <a:r>
              <a:rPr lang="en-GB" sz="2400" u="sng" dirty="0">
                <a:solidFill>
                  <a:schemeClr val="bg1"/>
                </a:solidFill>
                <a:latin typeface="Letter-join Print Plus 3" panose="02000805000000020003" pitchFamily="50" charset="0"/>
              </a:rPr>
              <a:t>fluency</a:t>
            </a:r>
            <a:r>
              <a:rPr lang="en-GB" sz="2400" dirty="0">
                <a:solidFill>
                  <a:schemeClr val="bg1"/>
                </a:solidFill>
                <a:latin typeface="Letter-join Print Plus 3" panose="02000805000000020003" pitchFamily="50" charset="0"/>
              </a:rPr>
              <a:t>.  </a:t>
            </a:r>
          </a:p>
          <a:p>
            <a:r>
              <a:rPr lang="en-GB" sz="2400" dirty="0">
                <a:solidFill>
                  <a:schemeClr val="bg1"/>
                </a:solidFill>
                <a:latin typeface="Letter-join Print Plus 3" panose="02000805000000020003" pitchFamily="50" charset="0"/>
              </a:rPr>
              <a:t>Fluent reading sounds like a conversation. </a:t>
            </a:r>
          </a:p>
          <a:p>
            <a:endParaRPr lang="en-GB" sz="2400" dirty="0">
              <a:solidFill>
                <a:schemeClr val="bg1"/>
              </a:solidFill>
              <a:latin typeface="Letter-join Print Plus 3" panose="02000805000000020003" pitchFamily="50" charset="0"/>
            </a:endParaRPr>
          </a:p>
          <a:p>
            <a:r>
              <a:rPr lang="en-GB" sz="2400" dirty="0">
                <a:solidFill>
                  <a:schemeClr val="bg1"/>
                </a:solidFill>
                <a:latin typeface="Letter-join Print Plus 3" panose="02000805000000020003" pitchFamily="50" charset="0"/>
              </a:rPr>
              <a:t>This leads to automatic sight reading, </a:t>
            </a:r>
            <a:r>
              <a:rPr lang="en-GB" sz="2400" u="sng" dirty="0">
                <a:solidFill>
                  <a:schemeClr val="bg1"/>
                </a:solidFill>
                <a:latin typeface="Letter-join Print Plus 3" panose="02000805000000020003" pitchFamily="50" charset="0"/>
              </a:rPr>
              <a:t>freeing up thinking for understanding and </a:t>
            </a:r>
          </a:p>
          <a:p>
            <a:r>
              <a:rPr lang="en-GB" sz="2400" u="sng" dirty="0">
                <a:solidFill>
                  <a:schemeClr val="bg1"/>
                </a:solidFill>
                <a:latin typeface="Letter-join Print Plus 3" panose="02000805000000020003" pitchFamily="50" charset="0"/>
              </a:rPr>
              <a:t>thinking deeply.</a:t>
            </a:r>
          </a:p>
        </p:txBody>
      </p:sp>
      <p:pic>
        <p:nvPicPr>
          <p:cNvPr id="6" name="Picture 5"/>
          <p:cNvPicPr>
            <a:picLocks noChangeAspect="1"/>
          </p:cNvPicPr>
          <p:nvPr/>
        </p:nvPicPr>
        <p:blipFill>
          <a:blip r:embed="rId2"/>
          <a:stretch>
            <a:fillRect/>
          </a:stretch>
        </p:blipFill>
        <p:spPr>
          <a:xfrm>
            <a:off x="10556800" y="419543"/>
            <a:ext cx="940750" cy="1125684"/>
          </a:xfrm>
          <a:prstGeom prst="rect">
            <a:avLst/>
          </a:prstGeom>
        </p:spPr>
      </p:pic>
      <p:sp>
        <p:nvSpPr>
          <p:cNvPr id="7" name="TextBox 6"/>
          <p:cNvSpPr txBox="1"/>
          <p:nvPr/>
        </p:nvSpPr>
        <p:spPr>
          <a:xfrm>
            <a:off x="386868" y="127154"/>
            <a:ext cx="10640307" cy="584775"/>
          </a:xfrm>
          <a:prstGeom prst="rect">
            <a:avLst/>
          </a:prstGeom>
          <a:noFill/>
        </p:spPr>
        <p:txBody>
          <a:bodyPr wrap="square" rtlCol="0">
            <a:spAutoFit/>
          </a:bodyPr>
          <a:lstStyle/>
          <a:p>
            <a:r>
              <a:rPr lang="en-GB" sz="3200" dirty="0">
                <a:solidFill>
                  <a:srgbClr val="FF0000"/>
                </a:solidFill>
                <a:latin typeface="Letter-join Print Plus 3" panose="02000805000000020003" pitchFamily="50" charset="0"/>
              </a:rPr>
              <a:t>Myth 3: silent independent reading improves fluency</a:t>
            </a:r>
          </a:p>
        </p:txBody>
      </p:sp>
      <p:pic>
        <p:nvPicPr>
          <p:cNvPr id="8" name="Picture 7">
            <a:extLst>
              <a:ext uri="{FF2B5EF4-FFF2-40B4-BE49-F238E27FC236}">
                <a16:creationId xmlns:a16="http://schemas.microsoft.com/office/drawing/2014/main" id="{8E21D576-180B-4667-9DD2-C0C9E5483F60}"/>
              </a:ext>
            </a:extLst>
          </p:cNvPr>
          <p:cNvPicPr>
            <a:picLocks noChangeAspect="1"/>
          </p:cNvPicPr>
          <p:nvPr/>
        </p:nvPicPr>
        <p:blipFill>
          <a:blip r:embed="rId3"/>
          <a:stretch>
            <a:fillRect/>
          </a:stretch>
        </p:blipFill>
        <p:spPr>
          <a:xfrm>
            <a:off x="2532268" y="5638800"/>
            <a:ext cx="1372793" cy="861420"/>
          </a:xfrm>
          <a:prstGeom prst="rect">
            <a:avLst/>
          </a:prstGeom>
        </p:spPr>
      </p:pic>
    </p:spTree>
    <p:extLst>
      <p:ext uri="{BB962C8B-B14F-4D97-AF65-F5344CB8AC3E}">
        <p14:creationId xmlns:p14="http://schemas.microsoft.com/office/powerpoint/2010/main" val="4055279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82472"/>
            <a:ext cx="11486606"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800" b="1" dirty="0">
              <a:solidFill>
                <a:schemeClr val="bg1"/>
              </a:solidFill>
              <a:latin typeface="Letter-join Print Plus 3" panose="02000805000000020003" pitchFamily="50" charset="0"/>
            </a:endParaRPr>
          </a:p>
          <a:p>
            <a:pPr marL="342900" indent="-342900">
              <a:buAutoNum type="arabicPeriod"/>
            </a:pPr>
            <a:endParaRPr lang="en-GB" sz="2800" b="1" dirty="0">
              <a:solidFill>
                <a:schemeClr val="bg1"/>
              </a:solidFill>
              <a:latin typeface="Letter-join Print Plus 3" panose="02000805000000020003" pitchFamily="50" charset="0"/>
            </a:endParaRPr>
          </a:p>
          <a:p>
            <a:pPr marL="342900" indent="-342900">
              <a:buAutoNum type="arabicPeriod"/>
            </a:pPr>
            <a:r>
              <a:rPr lang="en-GB" sz="2800" b="1" dirty="0">
                <a:solidFill>
                  <a:srgbClr val="7030A0"/>
                </a:solidFill>
                <a:latin typeface="Letter-join Print Plus 3" panose="02000805000000020003" pitchFamily="50" charset="0"/>
              </a:rPr>
              <a:t>Archaic texts </a:t>
            </a:r>
            <a:r>
              <a:rPr lang="en-GB" sz="2800" dirty="0">
                <a:solidFill>
                  <a:schemeClr val="bg1"/>
                </a:solidFill>
                <a:latin typeface="Letter-join Print Plus 3" panose="02000805000000020003" pitchFamily="50" charset="0"/>
              </a:rPr>
              <a:t>– those that use different words in unfamiliar sequences.</a:t>
            </a:r>
          </a:p>
          <a:p>
            <a:pPr marL="342900" indent="-342900">
              <a:buAutoNum type="arabicPeriod"/>
            </a:pPr>
            <a:endParaRPr lang="en-GB" sz="2800" dirty="0">
              <a:solidFill>
                <a:schemeClr val="bg1"/>
              </a:solidFill>
              <a:latin typeface="Letter-join Print Plus 3" panose="02000805000000020003" pitchFamily="50" charset="0"/>
            </a:endParaRPr>
          </a:p>
          <a:p>
            <a:pPr marL="342900" indent="-342900">
              <a:buAutoNum type="arabicPeriod"/>
            </a:pPr>
            <a:r>
              <a:rPr lang="en-GB" sz="2800" b="1" dirty="0">
                <a:solidFill>
                  <a:srgbClr val="0070C0"/>
                </a:solidFill>
                <a:latin typeface="Letter-join Print Plus 3" panose="02000805000000020003" pitchFamily="50" charset="0"/>
              </a:rPr>
              <a:t>Non-linear time sequence </a:t>
            </a:r>
            <a:r>
              <a:rPr lang="en-GB" sz="2800" dirty="0">
                <a:solidFill>
                  <a:schemeClr val="bg1"/>
                </a:solidFill>
                <a:latin typeface="Letter-join Print Plus 3" panose="02000805000000020003" pitchFamily="50" charset="0"/>
              </a:rPr>
              <a:t>– events that jump around in time.</a:t>
            </a:r>
          </a:p>
          <a:p>
            <a:pPr marL="342900" indent="-342900">
              <a:buAutoNum type="arabicPeriod"/>
            </a:pPr>
            <a:endParaRPr lang="en-GB" sz="2800" dirty="0">
              <a:solidFill>
                <a:srgbClr val="00B050"/>
              </a:solidFill>
              <a:latin typeface="Letter-join Print Plus 3" panose="02000805000000020003" pitchFamily="50" charset="0"/>
            </a:endParaRPr>
          </a:p>
          <a:p>
            <a:pPr marL="342900" indent="-342900">
              <a:buAutoNum type="arabicPeriod"/>
            </a:pPr>
            <a:r>
              <a:rPr lang="en-GB" sz="2800" b="1" dirty="0">
                <a:solidFill>
                  <a:srgbClr val="00B050"/>
                </a:solidFill>
                <a:latin typeface="Letter-join Print Plus 3" panose="02000805000000020003" pitchFamily="50" charset="0"/>
              </a:rPr>
              <a:t>Complexity of narrator </a:t>
            </a:r>
            <a:r>
              <a:rPr lang="en-GB" sz="2800" dirty="0">
                <a:solidFill>
                  <a:schemeClr val="bg1"/>
                </a:solidFill>
                <a:latin typeface="Letter-join Print Plus 3" panose="02000805000000020003" pitchFamily="50" charset="0"/>
              </a:rPr>
              <a:t>– when multiple narrators tell the story.</a:t>
            </a:r>
          </a:p>
          <a:p>
            <a:pPr marL="342900" indent="-342900">
              <a:buAutoNum type="arabicPeriod"/>
            </a:pPr>
            <a:endParaRPr lang="en-GB" sz="2800" dirty="0">
              <a:solidFill>
                <a:schemeClr val="bg1"/>
              </a:solidFill>
              <a:latin typeface="Letter-join Print Plus 3" panose="02000805000000020003" pitchFamily="50" charset="0"/>
            </a:endParaRPr>
          </a:p>
          <a:p>
            <a:pPr marL="342900" indent="-342900">
              <a:buAutoNum type="arabicPeriod"/>
            </a:pPr>
            <a:r>
              <a:rPr lang="en-GB" sz="2800" b="1" dirty="0">
                <a:solidFill>
                  <a:srgbClr val="FFC000"/>
                </a:solidFill>
                <a:latin typeface="Letter-join Print Plus 3" panose="02000805000000020003" pitchFamily="50" charset="0"/>
              </a:rPr>
              <a:t>Resistant texts </a:t>
            </a:r>
            <a:r>
              <a:rPr lang="en-GB" sz="2800" dirty="0">
                <a:solidFill>
                  <a:schemeClr val="bg1"/>
                </a:solidFill>
                <a:latin typeface="Letter-join Print Plus 3" panose="02000805000000020003" pitchFamily="50" charset="0"/>
              </a:rPr>
              <a:t>– texts where the reader must assemble their own meaning using nuances, hints and clues (for example, in poetry).</a:t>
            </a:r>
          </a:p>
          <a:p>
            <a:pPr marL="342900" indent="-342900">
              <a:buAutoNum type="arabicPeriod"/>
            </a:pPr>
            <a:endParaRPr lang="en-GB" sz="2800" dirty="0">
              <a:solidFill>
                <a:schemeClr val="bg1"/>
              </a:solidFill>
              <a:latin typeface="Letter-join Print Plus 3" panose="02000805000000020003" pitchFamily="50" charset="0"/>
            </a:endParaRPr>
          </a:p>
          <a:p>
            <a:pPr marL="342900" indent="-342900">
              <a:buAutoNum type="arabicPeriod"/>
            </a:pPr>
            <a:r>
              <a:rPr lang="en-GB" sz="2800" b="1" dirty="0">
                <a:solidFill>
                  <a:srgbClr val="FF0000"/>
                </a:solidFill>
                <a:latin typeface="Letter-join Print Plus 3" panose="02000805000000020003" pitchFamily="50" charset="0"/>
              </a:rPr>
              <a:t>Complexity of story </a:t>
            </a:r>
            <a:r>
              <a:rPr lang="en-GB" sz="2800" dirty="0">
                <a:solidFill>
                  <a:schemeClr val="bg1"/>
                </a:solidFill>
                <a:latin typeface="Letter-join Print Plus 3" panose="02000805000000020003" pitchFamily="50" charset="0"/>
              </a:rPr>
              <a:t>– those that contain sub-plots and interwoven plots. </a:t>
            </a:r>
          </a:p>
        </p:txBody>
      </p:sp>
      <p:pic>
        <p:nvPicPr>
          <p:cNvPr id="6" name="Picture 5"/>
          <p:cNvPicPr>
            <a:picLocks noChangeAspect="1"/>
          </p:cNvPicPr>
          <p:nvPr/>
        </p:nvPicPr>
        <p:blipFill>
          <a:blip r:embed="rId2"/>
          <a:stretch>
            <a:fillRect/>
          </a:stretch>
        </p:blipFill>
        <p:spPr>
          <a:xfrm>
            <a:off x="10556800" y="419543"/>
            <a:ext cx="940750" cy="1125684"/>
          </a:xfrm>
          <a:prstGeom prst="rect">
            <a:avLst/>
          </a:prstGeom>
        </p:spPr>
      </p:pic>
      <p:sp>
        <p:nvSpPr>
          <p:cNvPr id="7" name="TextBox 6"/>
          <p:cNvSpPr txBox="1"/>
          <p:nvPr/>
        </p:nvSpPr>
        <p:spPr>
          <a:xfrm>
            <a:off x="186443" y="99342"/>
            <a:ext cx="11550666" cy="1569660"/>
          </a:xfrm>
          <a:prstGeom prst="rect">
            <a:avLst/>
          </a:prstGeom>
          <a:noFill/>
        </p:spPr>
        <p:txBody>
          <a:bodyPr wrap="square" rtlCol="0">
            <a:spAutoFit/>
          </a:bodyPr>
          <a:lstStyle/>
          <a:p>
            <a:r>
              <a:rPr lang="en-GB" sz="3200" u="sng" dirty="0">
                <a:solidFill>
                  <a:schemeClr val="bg1"/>
                </a:solidFill>
                <a:latin typeface="Letter-join Print Plus 3" panose="02000805000000020003" pitchFamily="50" charset="0"/>
              </a:rPr>
              <a:t>The Five Plagues</a:t>
            </a:r>
          </a:p>
          <a:p>
            <a:r>
              <a:rPr lang="en-GB" sz="3200" dirty="0">
                <a:solidFill>
                  <a:schemeClr val="bg1"/>
                </a:solidFill>
                <a:latin typeface="Letter-join Print Plus 3" panose="02000805000000020003" pitchFamily="50" charset="0"/>
              </a:rPr>
              <a:t>The ‘plagues’ refer to the difficulties faced by developing </a:t>
            </a:r>
          </a:p>
          <a:p>
            <a:r>
              <a:rPr lang="en-GB" sz="3200" dirty="0">
                <a:solidFill>
                  <a:schemeClr val="bg1"/>
                </a:solidFill>
                <a:latin typeface="Letter-join Print Plus 3" panose="02000805000000020003" pitchFamily="50" charset="0"/>
              </a:rPr>
              <a:t>readers tackling challenging texts.  </a:t>
            </a:r>
          </a:p>
        </p:txBody>
      </p:sp>
    </p:spTree>
    <p:extLst>
      <p:ext uri="{BB962C8B-B14F-4D97-AF65-F5344CB8AC3E}">
        <p14:creationId xmlns:p14="http://schemas.microsoft.com/office/powerpoint/2010/main" val="2183627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135527" y="183141"/>
            <a:ext cx="11486606" cy="659238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10335608" y="374368"/>
            <a:ext cx="940750" cy="1125684"/>
          </a:xfrm>
          <a:prstGeom prst="rect">
            <a:avLst/>
          </a:prstGeom>
        </p:spPr>
      </p:pic>
      <p:sp>
        <p:nvSpPr>
          <p:cNvPr id="7" name="TextBox 6"/>
          <p:cNvSpPr txBox="1"/>
          <p:nvPr/>
        </p:nvSpPr>
        <p:spPr>
          <a:xfrm>
            <a:off x="320667" y="418404"/>
            <a:ext cx="11550666" cy="584775"/>
          </a:xfrm>
          <a:prstGeom prst="rect">
            <a:avLst/>
          </a:prstGeom>
          <a:noFill/>
        </p:spPr>
        <p:txBody>
          <a:bodyPr wrap="square" rtlCol="0">
            <a:spAutoFit/>
          </a:bodyPr>
          <a:lstStyle/>
          <a:p>
            <a:r>
              <a:rPr lang="en-GB" sz="3200" u="sng" dirty="0">
                <a:solidFill>
                  <a:schemeClr val="bg1"/>
                </a:solidFill>
                <a:latin typeface="Letter-join Print Plus 3" panose="02000805000000020003" pitchFamily="50" charset="0"/>
              </a:rPr>
              <a:t>Manland’s Book Spines</a:t>
            </a:r>
            <a:endParaRPr lang="en-GB" sz="3200" dirty="0">
              <a:solidFill>
                <a:schemeClr val="bg1"/>
              </a:solidFill>
              <a:latin typeface="Letter-join Print Plus 3" panose="02000805000000020003" pitchFamily="50" charset="0"/>
            </a:endParaRPr>
          </a:p>
        </p:txBody>
      </p:sp>
      <p:sp>
        <p:nvSpPr>
          <p:cNvPr id="10" name="TextBox 9">
            <a:extLst>
              <a:ext uri="{FF2B5EF4-FFF2-40B4-BE49-F238E27FC236}">
                <a16:creationId xmlns:a16="http://schemas.microsoft.com/office/drawing/2014/main" id="{38CC86BB-62DD-4ADD-B8F0-D90FAC5C891E}"/>
              </a:ext>
            </a:extLst>
          </p:cNvPr>
          <p:cNvSpPr txBox="1"/>
          <p:nvPr/>
        </p:nvSpPr>
        <p:spPr>
          <a:xfrm>
            <a:off x="454407" y="1238442"/>
            <a:ext cx="9526206" cy="523220"/>
          </a:xfrm>
          <a:prstGeom prst="rect">
            <a:avLst/>
          </a:prstGeom>
          <a:noFill/>
        </p:spPr>
        <p:txBody>
          <a:bodyPr wrap="square">
            <a:spAutoFit/>
          </a:bodyPr>
          <a:lstStyle/>
          <a:p>
            <a:pPr marL="0" indent="0">
              <a:buNone/>
            </a:pPr>
            <a:r>
              <a:rPr lang="en-GB" sz="2800" dirty="0">
                <a:solidFill>
                  <a:schemeClr val="bg1"/>
                </a:solidFill>
                <a:latin typeface="Letter-join Print Plus 3" panose="02000805000000020003" pitchFamily="50" charset="0"/>
              </a:rPr>
              <a:t>A good book spine acts as a </a:t>
            </a:r>
            <a:r>
              <a:rPr lang="en-GB" sz="2800" dirty="0">
                <a:solidFill>
                  <a:srgbClr val="0070C0"/>
                </a:solidFill>
                <a:latin typeface="Letter-join Print Plus 3" panose="02000805000000020003" pitchFamily="50" charset="0"/>
              </a:rPr>
              <a:t>window</a:t>
            </a:r>
            <a:r>
              <a:rPr lang="en-GB" sz="2800" dirty="0">
                <a:solidFill>
                  <a:schemeClr val="bg1"/>
                </a:solidFill>
                <a:latin typeface="Letter-join Print Plus 3" panose="02000805000000020003" pitchFamily="50" charset="0"/>
              </a:rPr>
              <a:t> and a </a:t>
            </a:r>
            <a:r>
              <a:rPr lang="en-GB" sz="2800" dirty="0">
                <a:solidFill>
                  <a:srgbClr val="7030A0"/>
                </a:solidFill>
                <a:latin typeface="Letter-join Print Plus 3" panose="02000805000000020003" pitchFamily="50" charset="0"/>
              </a:rPr>
              <a:t>mirror</a:t>
            </a:r>
            <a:r>
              <a:rPr lang="en-GB" sz="2800" dirty="0">
                <a:solidFill>
                  <a:schemeClr val="bg1"/>
                </a:solidFill>
                <a:latin typeface="Letter-join Print Plus 3" panose="02000805000000020003" pitchFamily="50" charset="0"/>
              </a:rPr>
              <a:t>.</a:t>
            </a:r>
          </a:p>
        </p:txBody>
      </p:sp>
      <p:sp>
        <p:nvSpPr>
          <p:cNvPr id="11" name="TextBox 10">
            <a:extLst>
              <a:ext uri="{FF2B5EF4-FFF2-40B4-BE49-F238E27FC236}">
                <a16:creationId xmlns:a16="http://schemas.microsoft.com/office/drawing/2014/main" id="{FF9FA4F8-A087-4F92-8F38-5B09DDD9D508}"/>
              </a:ext>
            </a:extLst>
          </p:cNvPr>
          <p:cNvSpPr txBox="1"/>
          <p:nvPr/>
        </p:nvSpPr>
        <p:spPr>
          <a:xfrm>
            <a:off x="3114937" y="2165606"/>
            <a:ext cx="3884613" cy="2215991"/>
          </a:xfrm>
          <a:prstGeom prst="rect">
            <a:avLst/>
          </a:prstGeom>
          <a:noFill/>
        </p:spPr>
        <p:txBody>
          <a:bodyPr wrap="square" rtlCol="0">
            <a:spAutoFit/>
          </a:bodyPr>
          <a:lstStyle/>
          <a:p>
            <a:r>
              <a:rPr lang="en-GB" sz="2400" dirty="0">
                <a:solidFill>
                  <a:schemeClr val="bg1"/>
                </a:solidFill>
                <a:latin typeface="Letter-join Print Plus 3" panose="02000805000000020003" pitchFamily="50" charset="0"/>
              </a:rPr>
              <a:t>A </a:t>
            </a:r>
            <a:r>
              <a:rPr lang="en-GB" sz="2400" dirty="0">
                <a:solidFill>
                  <a:srgbClr val="0070C0"/>
                </a:solidFill>
                <a:latin typeface="Letter-join Print Plus 3" panose="02000805000000020003" pitchFamily="50" charset="0"/>
              </a:rPr>
              <a:t>window</a:t>
            </a:r>
            <a:r>
              <a:rPr lang="en-GB" sz="2400" dirty="0">
                <a:solidFill>
                  <a:schemeClr val="bg1"/>
                </a:solidFill>
                <a:latin typeface="Letter-join Print Plus 3" panose="02000805000000020003" pitchFamily="50" charset="0"/>
              </a:rPr>
              <a:t> to other worlds but acts as a </a:t>
            </a:r>
            <a:r>
              <a:rPr lang="en-GB" sz="2400" dirty="0">
                <a:solidFill>
                  <a:srgbClr val="7030A0"/>
                </a:solidFill>
                <a:latin typeface="Letter-join Print Plus 3" panose="02000805000000020003" pitchFamily="50" charset="0"/>
              </a:rPr>
              <a:t>mirror</a:t>
            </a:r>
            <a:r>
              <a:rPr lang="en-GB" sz="2400" dirty="0">
                <a:solidFill>
                  <a:schemeClr val="bg1"/>
                </a:solidFill>
                <a:latin typeface="Letter-join Print Plus 3" panose="02000805000000020003" pitchFamily="50" charset="0"/>
              </a:rPr>
              <a:t> where children can also see themselves (characters like them) reflected in books too.  </a:t>
            </a:r>
            <a:endParaRPr lang="en-GB" sz="2400" u="sng" dirty="0">
              <a:solidFill>
                <a:schemeClr val="bg1"/>
              </a:solidFill>
              <a:latin typeface="Letter-join Print Plus 3" panose="02000805000000020003" pitchFamily="50" charset="0"/>
            </a:endParaRPr>
          </a:p>
          <a:p>
            <a:endParaRPr lang="en-GB" dirty="0"/>
          </a:p>
        </p:txBody>
      </p:sp>
      <p:pic>
        <p:nvPicPr>
          <p:cNvPr id="13" name="Picture 12">
            <a:extLst>
              <a:ext uri="{FF2B5EF4-FFF2-40B4-BE49-F238E27FC236}">
                <a16:creationId xmlns:a16="http://schemas.microsoft.com/office/drawing/2014/main" id="{4CA54255-5BB6-4ECD-90A2-3FAF164D51D3}"/>
              </a:ext>
            </a:extLst>
          </p:cNvPr>
          <p:cNvPicPr>
            <a:picLocks noChangeAspect="1"/>
          </p:cNvPicPr>
          <p:nvPr/>
        </p:nvPicPr>
        <p:blipFill>
          <a:blip r:embed="rId3"/>
          <a:stretch>
            <a:fillRect/>
          </a:stretch>
        </p:blipFill>
        <p:spPr>
          <a:xfrm>
            <a:off x="569867" y="1975465"/>
            <a:ext cx="2161307" cy="2908304"/>
          </a:xfrm>
          <a:prstGeom prst="rect">
            <a:avLst/>
          </a:prstGeom>
        </p:spPr>
      </p:pic>
      <p:pic>
        <p:nvPicPr>
          <p:cNvPr id="14" name="Picture 13">
            <a:extLst>
              <a:ext uri="{FF2B5EF4-FFF2-40B4-BE49-F238E27FC236}">
                <a16:creationId xmlns:a16="http://schemas.microsoft.com/office/drawing/2014/main" id="{B004D025-7392-4574-BB6F-85C67435ED0D}"/>
              </a:ext>
            </a:extLst>
          </p:cNvPr>
          <p:cNvPicPr>
            <a:picLocks noChangeAspect="1"/>
          </p:cNvPicPr>
          <p:nvPr/>
        </p:nvPicPr>
        <p:blipFill>
          <a:blip r:embed="rId4"/>
          <a:stretch>
            <a:fillRect/>
          </a:stretch>
        </p:blipFill>
        <p:spPr>
          <a:xfrm>
            <a:off x="7435659" y="2376984"/>
            <a:ext cx="3601386" cy="2791679"/>
          </a:xfrm>
          <a:prstGeom prst="rect">
            <a:avLst/>
          </a:prstGeom>
        </p:spPr>
      </p:pic>
      <p:sp>
        <p:nvSpPr>
          <p:cNvPr id="5" name="TextBox 4">
            <a:extLst>
              <a:ext uri="{FF2B5EF4-FFF2-40B4-BE49-F238E27FC236}">
                <a16:creationId xmlns:a16="http://schemas.microsoft.com/office/drawing/2014/main" id="{17B6237E-4D7A-4329-8197-00BDE4DA16AF}"/>
              </a:ext>
            </a:extLst>
          </p:cNvPr>
          <p:cNvSpPr txBox="1"/>
          <p:nvPr/>
        </p:nvSpPr>
        <p:spPr>
          <a:xfrm>
            <a:off x="3266738" y="4341760"/>
            <a:ext cx="4591574" cy="2215991"/>
          </a:xfrm>
          <a:prstGeom prst="rect">
            <a:avLst/>
          </a:prstGeom>
          <a:noFill/>
        </p:spPr>
        <p:txBody>
          <a:bodyPr wrap="square" rtlCol="0">
            <a:spAutoFit/>
          </a:bodyPr>
          <a:lstStyle/>
          <a:p>
            <a:r>
              <a:rPr lang="en-GB" sz="2400" dirty="0">
                <a:solidFill>
                  <a:schemeClr val="bg1"/>
                </a:solidFill>
                <a:latin typeface="Letter-join Print Plus 3" panose="02000805000000020003" pitchFamily="50" charset="0"/>
              </a:rPr>
              <a:t>Our book spines have: </a:t>
            </a:r>
          </a:p>
          <a:p>
            <a:pPr marL="342900" indent="-342900">
              <a:buFont typeface="Arial" panose="020B0604020202020204" pitchFamily="34" charset="0"/>
              <a:buChar char="•"/>
            </a:pPr>
            <a:r>
              <a:rPr lang="en-GB" sz="2400" dirty="0">
                <a:solidFill>
                  <a:schemeClr val="bg1"/>
                </a:solidFill>
                <a:latin typeface="Letter-join Print Plus 3" panose="02000805000000020003" pitchFamily="50" charset="0"/>
              </a:rPr>
              <a:t>Diverse representation</a:t>
            </a:r>
          </a:p>
          <a:p>
            <a:pPr marL="342900" indent="-342900">
              <a:buFont typeface="Arial" panose="020B0604020202020204" pitchFamily="34" charset="0"/>
              <a:buChar char="•"/>
            </a:pPr>
            <a:r>
              <a:rPr lang="en-GB" sz="2400" dirty="0">
                <a:solidFill>
                  <a:schemeClr val="bg1"/>
                </a:solidFill>
                <a:latin typeface="Letter-join Print Plus 3" panose="02000805000000020003" pitchFamily="50" charset="0"/>
              </a:rPr>
              <a:t>Relevant social issues</a:t>
            </a:r>
          </a:p>
          <a:p>
            <a:pPr marL="342900" indent="-342900">
              <a:buFont typeface="Arial" panose="020B0604020202020204" pitchFamily="34" charset="0"/>
              <a:buChar char="•"/>
            </a:pPr>
            <a:r>
              <a:rPr lang="en-GB" sz="2400" dirty="0">
                <a:solidFill>
                  <a:schemeClr val="bg1"/>
                </a:solidFill>
                <a:latin typeface="Letter-join Print Plus 3" panose="02000805000000020003" pitchFamily="50" charset="0"/>
              </a:rPr>
              <a:t>Big ethical questions</a:t>
            </a:r>
          </a:p>
          <a:p>
            <a:pPr marL="342900" indent="-342900">
              <a:buFont typeface="Arial" panose="020B0604020202020204" pitchFamily="34" charset="0"/>
              <a:buChar char="•"/>
            </a:pPr>
            <a:r>
              <a:rPr lang="en-GB" sz="2400" dirty="0">
                <a:solidFill>
                  <a:schemeClr val="bg1"/>
                </a:solidFill>
                <a:latin typeface="Letter-join Print Plus 3" panose="02000805000000020003" pitchFamily="50" charset="0"/>
              </a:rPr>
              <a:t>Moral dilemmas </a:t>
            </a:r>
          </a:p>
          <a:p>
            <a:endParaRPr lang="en-GB" dirty="0"/>
          </a:p>
        </p:txBody>
      </p:sp>
    </p:spTree>
    <p:extLst>
      <p:ext uri="{BB962C8B-B14F-4D97-AF65-F5344CB8AC3E}">
        <p14:creationId xmlns:p14="http://schemas.microsoft.com/office/powerpoint/2010/main" val="1226732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183141"/>
            <a:ext cx="11362883" cy="6578386"/>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10327585" y="322116"/>
            <a:ext cx="940750" cy="1125684"/>
          </a:xfrm>
          <a:prstGeom prst="rect">
            <a:avLst/>
          </a:prstGeom>
        </p:spPr>
      </p:pic>
      <p:sp>
        <p:nvSpPr>
          <p:cNvPr id="7" name="TextBox 6"/>
          <p:cNvSpPr txBox="1"/>
          <p:nvPr/>
        </p:nvSpPr>
        <p:spPr>
          <a:xfrm>
            <a:off x="477744" y="230695"/>
            <a:ext cx="11550666" cy="584775"/>
          </a:xfrm>
          <a:prstGeom prst="rect">
            <a:avLst/>
          </a:prstGeom>
          <a:noFill/>
        </p:spPr>
        <p:txBody>
          <a:bodyPr wrap="square" rtlCol="0">
            <a:spAutoFit/>
          </a:bodyPr>
          <a:lstStyle/>
          <a:p>
            <a:r>
              <a:rPr lang="en-GB" sz="3200" u="sng" dirty="0">
                <a:solidFill>
                  <a:schemeClr val="bg1"/>
                </a:solidFill>
                <a:latin typeface="Letter-join Print Plus 3" panose="02000805000000020003" pitchFamily="50" charset="0"/>
              </a:rPr>
              <a:t>Manland’s Book Spines</a:t>
            </a:r>
            <a:endParaRPr lang="en-GB" sz="3200" dirty="0">
              <a:solidFill>
                <a:schemeClr val="bg1"/>
              </a:solidFill>
              <a:latin typeface="Letter-join Print Plus 3" panose="02000805000000020003" pitchFamily="50" charset="0"/>
            </a:endParaRPr>
          </a:p>
        </p:txBody>
      </p:sp>
      <p:pic>
        <p:nvPicPr>
          <p:cNvPr id="17" name="Picture 16">
            <a:extLst>
              <a:ext uri="{FF2B5EF4-FFF2-40B4-BE49-F238E27FC236}">
                <a16:creationId xmlns:a16="http://schemas.microsoft.com/office/drawing/2014/main" id="{5AF954C1-C48B-4392-8F5B-C747726ECF2D}"/>
              </a:ext>
            </a:extLst>
          </p:cNvPr>
          <p:cNvPicPr>
            <a:picLocks noChangeAspect="1"/>
          </p:cNvPicPr>
          <p:nvPr/>
        </p:nvPicPr>
        <p:blipFill>
          <a:blip r:embed="rId3"/>
          <a:stretch>
            <a:fillRect/>
          </a:stretch>
        </p:blipFill>
        <p:spPr>
          <a:xfrm>
            <a:off x="445617" y="815470"/>
            <a:ext cx="9534996" cy="5805583"/>
          </a:xfrm>
          <a:prstGeom prst="rect">
            <a:avLst/>
          </a:prstGeom>
        </p:spPr>
      </p:pic>
    </p:spTree>
    <p:extLst>
      <p:ext uri="{BB962C8B-B14F-4D97-AF65-F5344CB8AC3E}">
        <p14:creationId xmlns:p14="http://schemas.microsoft.com/office/powerpoint/2010/main" val="573308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183141"/>
            <a:ext cx="11362883" cy="6578386"/>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10327585" y="322116"/>
            <a:ext cx="940750" cy="1125684"/>
          </a:xfrm>
          <a:prstGeom prst="rect">
            <a:avLst/>
          </a:prstGeom>
        </p:spPr>
      </p:pic>
      <p:sp>
        <p:nvSpPr>
          <p:cNvPr id="7" name="TextBox 6"/>
          <p:cNvSpPr txBox="1"/>
          <p:nvPr/>
        </p:nvSpPr>
        <p:spPr>
          <a:xfrm>
            <a:off x="477744" y="230695"/>
            <a:ext cx="11550666" cy="584775"/>
          </a:xfrm>
          <a:prstGeom prst="rect">
            <a:avLst/>
          </a:prstGeom>
          <a:noFill/>
        </p:spPr>
        <p:txBody>
          <a:bodyPr wrap="square" rtlCol="0">
            <a:spAutoFit/>
          </a:bodyPr>
          <a:lstStyle/>
          <a:p>
            <a:r>
              <a:rPr lang="en-GB" sz="3200" u="sng" dirty="0">
                <a:solidFill>
                  <a:schemeClr val="bg1"/>
                </a:solidFill>
                <a:latin typeface="Letter-join Print Plus 3" panose="02000805000000020003" pitchFamily="50" charset="0"/>
              </a:rPr>
              <a:t>Manland’s Book Spines</a:t>
            </a:r>
            <a:endParaRPr lang="en-GB" sz="3200" dirty="0">
              <a:solidFill>
                <a:schemeClr val="bg1"/>
              </a:solidFill>
              <a:latin typeface="Letter-join Print Plus 3" panose="02000805000000020003" pitchFamily="50" charset="0"/>
            </a:endParaRPr>
          </a:p>
        </p:txBody>
      </p:sp>
      <p:pic>
        <p:nvPicPr>
          <p:cNvPr id="8" name="Picture 7">
            <a:extLst>
              <a:ext uri="{FF2B5EF4-FFF2-40B4-BE49-F238E27FC236}">
                <a16:creationId xmlns:a16="http://schemas.microsoft.com/office/drawing/2014/main" id="{FDDAED6D-CBC2-4271-982A-A3DE49580A3E}"/>
              </a:ext>
            </a:extLst>
          </p:cNvPr>
          <p:cNvPicPr>
            <a:picLocks noChangeAspect="1"/>
          </p:cNvPicPr>
          <p:nvPr/>
        </p:nvPicPr>
        <p:blipFill>
          <a:blip r:embed="rId3"/>
          <a:stretch>
            <a:fillRect/>
          </a:stretch>
        </p:blipFill>
        <p:spPr>
          <a:xfrm>
            <a:off x="663806" y="863024"/>
            <a:ext cx="9228620" cy="5654530"/>
          </a:xfrm>
          <a:prstGeom prst="rect">
            <a:avLst/>
          </a:prstGeom>
        </p:spPr>
      </p:pic>
    </p:spTree>
    <p:extLst>
      <p:ext uri="{BB962C8B-B14F-4D97-AF65-F5344CB8AC3E}">
        <p14:creationId xmlns:p14="http://schemas.microsoft.com/office/powerpoint/2010/main" val="2319721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183141"/>
            <a:ext cx="11362883" cy="6578386"/>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10327585" y="322116"/>
            <a:ext cx="940750" cy="1125684"/>
          </a:xfrm>
          <a:prstGeom prst="rect">
            <a:avLst/>
          </a:prstGeom>
        </p:spPr>
      </p:pic>
      <p:sp>
        <p:nvSpPr>
          <p:cNvPr id="7" name="TextBox 6"/>
          <p:cNvSpPr txBox="1"/>
          <p:nvPr/>
        </p:nvSpPr>
        <p:spPr>
          <a:xfrm>
            <a:off x="477744" y="230695"/>
            <a:ext cx="11550666" cy="584775"/>
          </a:xfrm>
          <a:prstGeom prst="rect">
            <a:avLst/>
          </a:prstGeom>
          <a:noFill/>
        </p:spPr>
        <p:txBody>
          <a:bodyPr wrap="square" rtlCol="0">
            <a:spAutoFit/>
          </a:bodyPr>
          <a:lstStyle/>
          <a:p>
            <a:r>
              <a:rPr lang="en-GB" sz="3200" u="sng" dirty="0">
                <a:solidFill>
                  <a:schemeClr val="bg1"/>
                </a:solidFill>
                <a:latin typeface="Letter-join Print Plus 3" panose="02000805000000020003" pitchFamily="50" charset="0"/>
              </a:rPr>
              <a:t>Manland’s Book Spines</a:t>
            </a:r>
            <a:endParaRPr lang="en-GB" sz="3200" dirty="0">
              <a:solidFill>
                <a:schemeClr val="bg1"/>
              </a:solidFill>
              <a:latin typeface="Letter-join Print Plus 3" panose="02000805000000020003" pitchFamily="50" charset="0"/>
            </a:endParaRPr>
          </a:p>
        </p:txBody>
      </p:sp>
      <p:pic>
        <p:nvPicPr>
          <p:cNvPr id="9" name="Picture 8">
            <a:extLst>
              <a:ext uri="{FF2B5EF4-FFF2-40B4-BE49-F238E27FC236}">
                <a16:creationId xmlns:a16="http://schemas.microsoft.com/office/drawing/2014/main" id="{C72E7A0D-A493-4643-AA85-81A196B16635}"/>
              </a:ext>
            </a:extLst>
          </p:cNvPr>
          <p:cNvPicPr>
            <a:picLocks noChangeAspect="1"/>
          </p:cNvPicPr>
          <p:nvPr/>
        </p:nvPicPr>
        <p:blipFill>
          <a:blip r:embed="rId3"/>
          <a:stretch>
            <a:fillRect/>
          </a:stretch>
        </p:blipFill>
        <p:spPr>
          <a:xfrm>
            <a:off x="1219971" y="874269"/>
            <a:ext cx="8695625" cy="5828459"/>
          </a:xfrm>
          <a:prstGeom prst="rect">
            <a:avLst/>
          </a:prstGeom>
        </p:spPr>
      </p:pic>
    </p:spTree>
    <p:extLst>
      <p:ext uri="{BB962C8B-B14F-4D97-AF65-F5344CB8AC3E}">
        <p14:creationId xmlns:p14="http://schemas.microsoft.com/office/powerpoint/2010/main" val="2445481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32139"/>
            <a:ext cx="11362883" cy="6578386"/>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10327585" y="322116"/>
            <a:ext cx="940750" cy="1125684"/>
          </a:xfrm>
          <a:prstGeom prst="rect">
            <a:avLst/>
          </a:prstGeom>
        </p:spPr>
      </p:pic>
      <p:sp>
        <p:nvSpPr>
          <p:cNvPr id="7" name="TextBox 6"/>
          <p:cNvSpPr txBox="1"/>
          <p:nvPr/>
        </p:nvSpPr>
        <p:spPr>
          <a:xfrm>
            <a:off x="477744" y="230695"/>
            <a:ext cx="11550666" cy="584775"/>
          </a:xfrm>
          <a:prstGeom prst="rect">
            <a:avLst/>
          </a:prstGeom>
          <a:noFill/>
        </p:spPr>
        <p:txBody>
          <a:bodyPr wrap="square" rtlCol="0">
            <a:spAutoFit/>
          </a:bodyPr>
          <a:lstStyle/>
          <a:p>
            <a:r>
              <a:rPr lang="en-GB" sz="3200" u="sng" dirty="0">
                <a:solidFill>
                  <a:schemeClr val="bg1"/>
                </a:solidFill>
                <a:latin typeface="Letter-join Print Plus 3" panose="02000805000000020003" pitchFamily="50" charset="0"/>
              </a:rPr>
              <a:t>Hi-lo books</a:t>
            </a:r>
          </a:p>
        </p:txBody>
      </p:sp>
      <p:sp>
        <p:nvSpPr>
          <p:cNvPr id="5" name="TextBox 4">
            <a:extLst>
              <a:ext uri="{FF2B5EF4-FFF2-40B4-BE49-F238E27FC236}">
                <a16:creationId xmlns:a16="http://schemas.microsoft.com/office/drawing/2014/main" id="{E53C0D59-36C3-45D5-BA44-6CE825874B22}"/>
              </a:ext>
            </a:extLst>
          </p:cNvPr>
          <p:cNvSpPr txBox="1"/>
          <p:nvPr/>
        </p:nvSpPr>
        <p:spPr>
          <a:xfrm>
            <a:off x="471703" y="961306"/>
            <a:ext cx="10308149" cy="3108543"/>
          </a:xfrm>
          <a:prstGeom prst="rect">
            <a:avLst/>
          </a:prstGeom>
          <a:noFill/>
        </p:spPr>
        <p:txBody>
          <a:bodyPr wrap="square" rtlCol="0">
            <a:spAutoFit/>
          </a:bodyPr>
          <a:lstStyle/>
          <a:p>
            <a:r>
              <a:rPr lang="en-GB" sz="2800" dirty="0">
                <a:solidFill>
                  <a:schemeClr val="bg1"/>
                </a:solidFill>
                <a:latin typeface="Letter-join Print Plus 3" panose="02000805000000020003" pitchFamily="50" charset="0"/>
              </a:rPr>
              <a:t>These are books that provide high-interest, but low-challenge.</a:t>
            </a:r>
          </a:p>
          <a:p>
            <a:endParaRPr lang="en-GB" sz="2800" dirty="0">
              <a:solidFill>
                <a:schemeClr val="bg1"/>
              </a:solidFill>
              <a:latin typeface="Letter-join Print Plus 3" panose="02000805000000020003" pitchFamily="50" charset="0"/>
            </a:endParaRPr>
          </a:p>
          <a:p>
            <a:r>
              <a:rPr lang="en-GB" sz="2800" dirty="0">
                <a:solidFill>
                  <a:schemeClr val="bg1"/>
                </a:solidFill>
                <a:latin typeface="Letter-join Print Plus 3" panose="02000805000000020003" pitchFamily="50" charset="0"/>
              </a:rPr>
              <a:t>It is thought that these books are not only establishing reading habits, but lead on to more challenging books later on. </a:t>
            </a:r>
          </a:p>
          <a:p>
            <a:endParaRPr lang="en-GB" sz="2800" dirty="0">
              <a:solidFill>
                <a:schemeClr val="bg1"/>
              </a:solidFill>
              <a:latin typeface="Letter-join Print Plus 3" panose="02000805000000020003" pitchFamily="50" charset="0"/>
            </a:endParaRPr>
          </a:p>
          <a:p>
            <a:r>
              <a:rPr lang="en-GB" sz="2800" dirty="0">
                <a:solidFill>
                  <a:schemeClr val="bg1"/>
                </a:solidFill>
                <a:latin typeface="Letter-join Print Plus 3" panose="02000805000000020003" pitchFamily="50" charset="0"/>
              </a:rPr>
              <a:t>         If children enjoy what they’re reading, </a:t>
            </a:r>
            <a:r>
              <a:rPr lang="en-GB" sz="2800" dirty="0">
                <a:solidFill>
                  <a:srgbClr val="7030A0"/>
                </a:solidFill>
                <a:latin typeface="Letter-join Print Plus 3" panose="02000805000000020003" pitchFamily="50" charset="0"/>
              </a:rPr>
              <a:t>they’ll read it for</a:t>
            </a:r>
          </a:p>
          <a:p>
            <a:r>
              <a:rPr lang="en-GB" sz="2800" dirty="0">
                <a:solidFill>
                  <a:srgbClr val="7030A0"/>
                </a:solidFill>
                <a:latin typeface="Letter-join Print Plus 3" panose="02000805000000020003" pitchFamily="50" charset="0"/>
              </a:rPr>
              <a:t>          longer</a:t>
            </a:r>
            <a:r>
              <a:rPr lang="en-GB" sz="2800" dirty="0">
                <a:solidFill>
                  <a:schemeClr val="bg1"/>
                </a:solidFill>
                <a:latin typeface="Letter-join Print Plus 3" panose="02000805000000020003" pitchFamily="50" charset="0"/>
              </a:rPr>
              <a:t>.</a:t>
            </a:r>
          </a:p>
        </p:txBody>
      </p:sp>
      <p:pic>
        <p:nvPicPr>
          <p:cNvPr id="10" name="Picture 9">
            <a:extLst>
              <a:ext uri="{FF2B5EF4-FFF2-40B4-BE49-F238E27FC236}">
                <a16:creationId xmlns:a16="http://schemas.microsoft.com/office/drawing/2014/main" id="{8B04CA00-DA31-4E3F-98DA-7F69D485DA49}"/>
              </a:ext>
            </a:extLst>
          </p:cNvPr>
          <p:cNvPicPr>
            <a:picLocks noChangeAspect="1"/>
          </p:cNvPicPr>
          <p:nvPr/>
        </p:nvPicPr>
        <p:blipFill>
          <a:blip r:embed="rId3"/>
          <a:stretch>
            <a:fillRect/>
          </a:stretch>
        </p:blipFill>
        <p:spPr>
          <a:xfrm>
            <a:off x="245932" y="2866516"/>
            <a:ext cx="1658370" cy="1416612"/>
          </a:xfrm>
          <a:prstGeom prst="rect">
            <a:avLst/>
          </a:prstGeom>
        </p:spPr>
      </p:pic>
      <p:pic>
        <p:nvPicPr>
          <p:cNvPr id="11" name="Picture 10">
            <a:extLst>
              <a:ext uri="{FF2B5EF4-FFF2-40B4-BE49-F238E27FC236}">
                <a16:creationId xmlns:a16="http://schemas.microsoft.com/office/drawing/2014/main" id="{7BCE0590-FF17-4CB0-A3BF-3530A06BA859}"/>
              </a:ext>
            </a:extLst>
          </p:cNvPr>
          <p:cNvPicPr>
            <a:picLocks noChangeAspect="1"/>
          </p:cNvPicPr>
          <p:nvPr/>
        </p:nvPicPr>
        <p:blipFill>
          <a:blip r:embed="rId4"/>
          <a:stretch>
            <a:fillRect/>
          </a:stretch>
        </p:blipFill>
        <p:spPr>
          <a:xfrm>
            <a:off x="642625" y="4527080"/>
            <a:ext cx="1261677" cy="1922970"/>
          </a:xfrm>
          <a:prstGeom prst="rect">
            <a:avLst/>
          </a:prstGeom>
        </p:spPr>
      </p:pic>
      <p:pic>
        <p:nvPicPr>
          <p:cNvPr id="12" name="Picture 11">
            <a:extLst>
              <a:ext uri="{FF2B5EF4-FFF2-40B4-BE49-F238E27FC236}">
                <a16:creationId xmlns:a16="http://schemas.microsoft.com/office/drawing/2014/main" id="{6020162A-6F19-4F52-92D6-FF1B5ED1EAF2}"/>
              </a:ext>
            </a:extLst>
          </p:cNvPr>
          <p:cNvPicPr>
            <a:picLocks noChangeAspect="1"/>
          </p:cNvPicPr>
          <p:nvPr/>
        </p:nvPicPr>
        <p:blipFill>
          <a:blip r:embed="rId5"/>
          <a:stretch>
            <a:fillRect/>
          </a:stretch>
        </p:blipFill>
        <p:spPr>
          <a:xfrm>
            <a:off x="2813325" y="4527080"/>
            <a:ext cx="1473023" cy="1967262"/>
          </a:xfrm>
          <a:prstGeom prst="rect">
            <a:avLst/>
          </a:prstGeom>
        </p:spPr>
      </p:pic>
      <p:pic>
        <p:nvPicPr>
          <p:cNvPr id="13" name="Picture 12">
            <a:extLst>
              <a:ext uri="{FF2B5EF4-FFF2-40B4-BE49-F238E27FC236}">
                <a16:creationId xmlns:a16="http://schemas.microsoft.com/office/drawing/2014/main" id="{640EBD95-77F0-435C-AA14-E0F41B60DD9D}"/>
              </a:ext>
            </a:extLst>
          </p:cNvPr>
          <p:cNvPicPr>
            <a:picLocks noChangeAspect="1"/>
          </p:cNvPicPr>
          <p:nvPr/>
        </p:nvPicPr>
        <p:blipFill>
          <a:blip r:embed="rId6"/>
          <a:stretch>
            <a:fillRect/>
          </a:stretch>
        </p:blipFill>
        <p:spPr>
          <a:xfrm>
            <a:off x="4969600" y="4304715"/>
            <a:ext cx="1504888" cy="2171612"/>
          </a:xfrm>
          <a:prstGeom prst="rect">
            <a:avLst/>
          </a:prstGeom>
        </p:spPr>
      </p:pic>
      <p:pic>
        <p:nvPicPr>
          <p:cNvPr id="14" name="Picture 13">
            <a:extLst>
              <a:ext uri="{FF2B5EF4-FFF2-40B4-BE49-F238E27FC236}">
                <a16:creationId xmlns:a16="http://schemas.microsoft.com/office/drawing/2014/main" id="{10DA5DBE-6329-4537-88C2-00F42B3414A2}"/>
              </a:ext>
            </a:extLst>
          </p:cNvPr>
          <p:cNvPicPr>
            <a:picLocks noChangeAspect="1"/>
          </p:cNvPicPr>
          <p:nvPr/>
        </p:nvPicPr>
        <p:blipFill>
          <a:blip r:embed="rId7"/>
          <a:stretch>
            <a:fillRect/>
          </a:stretch>
        </p:blipFill>
        <p:spPr>
          <a:xfrm>
            <a:off x="7279931" y="4352534"/>
            <a:ext cx="1473023" cy="2171764"/>
          </a:xfrm>
          <a:prstGeom prst="rect">
            <a:avLst/>
          </a:prstGeom>
        </p:spPr>
      </p:pic>
      <p:pic>
        <p:nvPicPr>
          <p:cNvPr id="15" name="Picture 14">
            <a:extLst>
              <a:ext uri="{FF2B5EF4-FFF2-40B4-BE49-F238E27FC236}">
                <a16:creationId xmlns:a16="http://schemas.microsoft.com/office/drawing/2014/main" id="{2493D2C6-7908-487F-B90D-570E2AD0C9DB}"/>
              </a:ext>
            </a:extLst>
          </p:cNvPr>
          <p:cNvPicPr>
            <a:picLocks noChangeAspect="1"/>
          </p:cNvPicPr>
          <p:nvPr/>
        </p:nvPicPr>
        <p:blipFill>
          <a:blip r:embed="rId8"/>
          <a:stretch>
            <a:fillRect/>
          </a:stretch>
        </p:blipFill>
        <p:spPr>
          <a:xfrm>
            <a:off x="9960572" y="4277432"/>
            <a:ext cx="1397629" cy="1972885"/>
          </a:xfrm>
          <a:prstGeom prst="rect">
            <a:avLst/>
          </a:prstGeom>
        </p:spPr>
      </p:pic>
    </p:spTree>
    <p:extLst>
      <p:ext uri="{BB962C8B-B14F-4D97-AF65-F5344CB8AC3E}">
        <p14:creationId xmlns:p14="http://schemas.microsoft.com/office/powerpoint/2010/main" val="2410099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183141"/>
            <a:ext cx="11362883" cy="6578386"/>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10327585" y="322116"/>
            <a:ext cx="940750" cy="1125684"/>
          </a:xfrm>
          <a:prstGeom prst="rect">
            <a:avLst/>
          </a:prstGeom>
        </p:spPr>
      </p:pic>
      <p:pic>
        <p:nvPicPr>
          <p:cNvPr id="8" name="Picture 7">
            <a:extLst>
              <a:ext uri="{FF2B5EF4-FFF2-40B4-BE49-F238E27FC236}">
                <a16:creationId xmlns:a16="http://schemas.microsoft.com/office/drawing/2014/main" id="{A582EA15-D287-4696-8BCD-DC4F370B979E}"/>
              </a:ext>
            </a:extLst>
          </p:cNvPr>
          <p:cNvPicPr>
            <a:picLocks noChangeAspect="1"/>
          </p:cNvPicPr>
          <p:nvPr/>
        </p:nvPicPr>
        <p:blipFill>
          <a:blip r:embed="rId3"/>
          <a:stretch>
            <a:fillRect/>
          </a:stretch>
        </p:blipFill>
        <p:spPr>
          <a:xfrm>
            <a:off x="807983" y="447722"/>
            <a:ext cx="9151717" cy="6313805"/>
          </a:xfrm>
          <a:prstGeom prst="rect">
            <a:avLst/>
          </a:prstGeom>
        </p:spPr>
      </p:pic>
    </p:spTree>
    <p:extLst>
      <p:ext uri="{BB962C8B-B14F-4D97-AF65-F5344CB8AC3E}">
        <p14:creationId xmlns:p14="http://schemas.microsoft.com/office/powerpoint/2010/main" val="614889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173516"/>
            <a:ext cx="11362883" cy="6578386"/>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7" name="Picture 6">
            <a:extLst>
              <a:ext uri="{FF2B5EF4-FFF2-40B4-BE49-F238E27FC236}">
                <a16:creationId xmlns:a16="http://schemas.microsoft.com/office/drawing/2014/main" id="{0AD86598-061B-4B4C-A3D1-E1EEFF588BDE}"/>
              </a:ext>
            </a:extLst>
          </p:cNvPr>
          <p:cNvPicPr>
            <a:picLocks noChangeAspect="1"/>
          </p:cNvPicPr>
          <p:nvPr/>
        </p:nvPicPr>
        <p:blipFill>
          <a:blip r:embed="rId2"/>
          <a:stretch>
            <a:fillRect/>
          </a:stretch>
        </p:blipFill>
        <p:spPr>
          <a:xfrm rot="16200000">
            <a:off x="452052" y="272445"/>
            <a:ext cx="2177942" cy="2324285"/>
          </a:xfrm>
          <a:prstGeom prst="rect">
            <a:avLst/>
          </a:prstGeom>
        </p:spPr>
      </p:pic>
      <p:pic>
        <p:nvPicPr>
          <p:cNvPr id="9" name="Picture 8">
            <a:extLst>
              <a:ext uri="{FF2B5EF4-FFF2-40B4-BE49-F238E27FC236}">
                <a16:creationId xmlns:a16="http://schemas.microsoft.com/office/drawing/2014/main" id="{89D284E8-9536-4998-A891-CF399696B19F}"/>
              </a:ext>
            </a:extLst>
          </p:cNvPr>
          <p:cNvPicPr>
            <a:picLocks noChangeAspect="1"/>
          </p:cNvPicPr>
          <p:nvPr/>
        </p:nvPicPr>
        <p:blipFill>
          <a:blip r:embed="rId3"/>
          <a:stretch>
            <a:fillRect/>
          </a:stretch>
        </p:blipFill>
        <p:spPr>
          <a:xfrm>
            <a:off x="2443284" y="1337912"/>
            <a:ext cx="3294191" cy="5174472"/>
          </a:xfrm>
          <a:prstGeom prst="rect">
            <a:avLst/>
          </a:prstGeom>
        </p:spPr>
      </p:pic>
      <p:pic>
        <p:nvPicPr>
          <p:cNvPr id="11" name="Picture 10">
            <a:extLst>
              <a:ext uri="{FF2B5EF4-FFF2-40B4-BE49-F238E27FC236}">
                <a16:creationId xmlns:a16="http://schemas.microsoft.com/office/drawing/2014/main" id="{A33CB5B9-EC9B-4B45-865E-72FBE2FAD84A}"/>
              </a:ext>
            </a:extLst>
          </p:cNvPr>
          <p:cNvPicPr>
            <a:picLocks noChangeAspect="1"/>
          </p:cNvPicPr>
          <p:nvPr/>
        </p:nvPicPr>
        <p:blipFill>
          <a:blip r:embed="rId4"/>
          <a:stretch>
            <a:fillRect/>
          </a:stretch>
        </p:blipFill>
        <p:spPr>
          <a:xfrm rot="16200000">
            <a:off x="9222136" y="89927"/>
            <a:ext cx="1835067" cy="2258545"/>
          </a:xfrm>
          <a:prstGeom prst="rect">
            <a:avLst/>
          </a:prstGeom>
        </p:spPr>
      </p:pic>
      <p:pic>
        <p:nvPicPr>
          <p:cNvPr id="12" name="Picture 11">
            <a:extLst>
              <a:ext uri="{FF2B5EF4-FFF2-40B4-BE49-F238E27FC236}">
                <a16:creationId xmlns:a16="http://schemas.microsoft.com/office/drawing/2014/main" id="{90716F1F-D1D3-491B-8904-108F05F291DA}"/>
              </a:ext>
            </a:extLst>
          </p:cNvPr>
          <p:cNvPicPr>
            <a:picLocks noChangeAspect="1"/>
          </p:cNvPicPr>
          <p:nvPr/>
        </p:nvPicPr>
        <p:blipFill>
          <a:blip r:embed="rId5"/>
          <a:stretch>
            <a:fillRect/>
          </a:stretch>
        </p:blipFill>
        <p:spPr>
          <a:xfrm>
            <a:off x="6789324" y="1434587"/>
            <a:ext cx="3502287" cy="4958540"/>
          </a:xfrm>
          <a:prstGeom prst="rect">
            <a:avLst/>
          </a:prstGeom>
        </p:spPr>
      </p:pic>
      <p:pic>
        <p:nvPicPr>
          <p:cNvPr id="13" name="Content Placeholder 3">
            <a:extLst>
              <a:ext uri="{FF2B5EF4-FFF2-40B4-BE49-F238E27FC236}">
                <a16:creationId xmlns:a16="http://schemas.microsoft.com/office/drawing/2014/main" id="{6A59F863-83EC-4084-894B-044718E78A44}"/>
              </a:ext>
            </a:extLst>
          </p:cNvPr>
          <p:cNvPicPr>
            <a:picLocks noChangeAspect="1"/>
          </p:cNvPicPr>
          <p:nvPr/>
        </p:nvPicPr>
        <p:blipFill>
          <a:blip r:embed="rId6"/>
          <a:stretch>
            <a:fillRect/>
          </a:stretch>
        </p:blipFill>
        <p:spPr>
          <a:xfrm>
            <a:off x="5777919" y="280957"/>
            <a:ext cx="1029407" cy="1024989"/>
          </a:xfrm>
          <a:prstGeom prst="rect">
            <a:avLst/>
          </a:prstGeom>
        </p:spPr>
      </p:pic>
      <p:sp>
        <p:nvSpPr>
          <p:cNvPr id="5" name="Oval 4">
            <a:extLst>
              <a:ext uri="{FF2B5EF4-FFF2-40B4-BE49-F238E27FC236}">
                <a16:creationId xmlns:a16="http://schemas.microsoft.com/office/drawing/2014/main" id="{922EA0C6-8E07-4E30-9825-0B83C129ACCC}"/>
              </a:ext>
            </a:extLst>
          </p:cNvPr>
          <p:cNvSpPr/>
          <p:nvPr/>
        </p:nvSpPr>
        <p:spPr>
          <a:xfrm>
            <a:off x="654518" y="770021"/>
            <a:ext cx="2156059" cy="56789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0E863373-F8E2-43C8-90D5-077B39876200}"/>
              </a:ext>
            </a:extLst>
          </p:cNvPr>
          <p:cNvSpPr/>
          <p:nvPr/>
        </p:nvSpPr>
        <p:spPr>
          <a:xfrm>
            <a:off x="8976895" y="464873"/>
            <a:ext cx="2156059" cy="56789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4719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sp>
        <p:nvSpPr>
          <p:cNvPr id="4" name="Rectangle 3"/>
          <p:cNvSpPr/>
          <p:nvPr/>
        </p:nvSpPr>
        <p:spPr>
          <a:xfrm>
            <a:off x="96478" y="183141"/>
            <a:ext cx="11362883" cy="6578386"/>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endParaRPr lang="en-GB" sz="2400" b="1" dirty="0">
              <a:solidFill>
                <a:schemeClr val="bg1"/>
              </a:solidFill>
              <a:latin typeface="Letter-join Print Plus 3" panose="02000805000000020003" pitchFamily="50" charset="0"/>
            </a:endParaRPr>
          </a:p>
          <a:p>
            <a:pPr marL="342900" indent="-342900">
              <a:buAutoNum type="arabicPeriod"/>
            </a:pPr>
            <a:endParaRPr lang="en-GB" sz="2400" b="1" dirty="0">
              <a:solidFill>
                <a:schemeClr val="bg1"/>
              </a:solidFill>
              <a:latin typeface="Letter-join Print Plus 3" panose="02000805000000020003" pitchFamily="50" charset="0"/>
            </a:endParaRPr>
          </a:p>
        </p:txBody>
      </p:sp>
      <p:pic>
        <p:nvPicPr>
          <p:cNvPr id="6" name="Picture 5"/>
          <p:cNvPicPr>
            <a:picLocks noChangeAspect="1"/>
          </p:cNvPicPr>
          <p:nvPr/>
        </p:nvPicPr>
        <p:blipFill>
          <a:blip r:embed="rId2"/>
          <a:stretch>
            <a:fillRect/>
          </a:stretch>
        </p:blipFill>
        <p:spPr>
          <a:xfrm>
            <a:off x="10327585" y="322116"/>
            <a:ext cx="940750" cy="1125684"/>
          </a:xfrm>
          <a:prstGeom prst="rect">
            <a:avLst/>
          </a:prstGeom>
        </p:spPr>
      </p:pic>
      <p:pic>
        <p:nvPicPr>
          <p:cNvPr id="7" name="Picture 6">
            <a:extLst>
              <a:ext uri="{FF2B5EF4-FFF2-40B4-BE49-F238E27FC236}">
                <a16:creationId xmlns:a16="http://schemas.microsoft.com/office/drawing/2014/main" id="{502D798A-F6C4-401F-86E2-2E2CFA6B45A9}"/>
              </a:ext>
            </a:extLst>
          </p:cNvPr>
          <p:cNvPicPr>
            <a:picLocks noChangeAspect="1"/>
          </p:cNvPicPr>
          <p:nvPr/>
        </p:nvPicPr>
        <p:blipFill>
          <a:blip r:embed="rId3"/>
          <a:stretch>
            <a:fillRect/>
          </a:stretch>
        </p:blipFill>
        <p:spPr>
          <a:xfrm>
            <a:off x="-610181" y="-266209"/>
            <a:ext cx="13412362" cy="7178662"/>
          </a:xfrm>
          <a:prstGeom prst="rect">
            <a:avLst/>
          </a:prstGeom>
        </p:spPr>
      </p:pic>
    </p:spTree>
    <p:extLst>
      <p:ext uri="{BB962C8B-B14F-4D97-AF65-F5344CB8AC3E}">
        <p14:creationId xmlns:p14="http://schemas.microsoft.com/office/powerpoint/2010/main" val="3177505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998835" y="-240348"/>
            <a:ext cx="14189670" cy="7338696"/>
          </a:xfrm>
          <a:prstGeom prst="rect">
            <a:avLst/>
          </a:prstGeom>
        </p:spPr>
      </p:pic>
    </p:spTree>
    <p:extLst>
      <p:ext uri="{BB962C8B-B14F-4D97-AF65-F5344CB8AC3E}">
        <p14:creationId xmlns:p14="http://schemas.microsoft.com/office/powerpoint/2010/main" val="3724437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pic>
        <p:nvPicPr>
          <p:cNvPr id="7" name="Picture 6">
            <a:extLst>
              <a:ext uri="{FF2B5EF4-FFF2-40B4-BE49-F238E27FC236}">
                <a16:creationId xmlns:a16="http://schemas.microsoft.com/office/drawing/2014/main" id="{5CFE86F3-F0B3-4A8E-BD07-1DC6CA96A2F1}"/>
              </a:ext>
            </a:extLst>
          </p:cNvPr>
          <p:cNvPicPr>
            <a:picLocks noChangeAspect="1"/>
          </p:cNvPicPr>
          <p:nvPr/>
        </p:nvPicPr>
        <p:blipFill>
          <a:blip r:embed="rId2"/>
          <a:stretch>
            <a:fillRect/>
          </a:stretch>
        </p:blipFill>
        <p:spPr>
          <a:xfrm>
            <a:off x="334098" y="1097280"/>
            <a:ext cx="11523804" cy="5447973"/>
          </a:xfrm>
          <a:prstGeom prst="rect">
            <a:avLst/>
          </a:prstGeom>
        </p:spPr>
      </p:pic>
    </p:spTree>
    <p:extLst>
      <p:ext uri="{BB962C8B-B14F-4D97-AF65-F5344CB8AC3E}">
        <p14:creationId xmlns:p14="http://schemas.microsoft.com/office/powerpoint/2010/main" val="1240296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3C3DB"/>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t>
            </a:r>
          </a:p>
        </p:txBody>
      </p:sp>
      <p:sp>
        <p:nvSpPr>
          <p:cNvPr id="3" name="Subtitle 2"/>
          <p:cNvSpPr>
            <a:spLocks noGrp="1"/>
          </p:cNvSpPr>
          <p:nvPr>
            <p:ph type="subTitle" idx="1"/>
          </p:nvPr>
        </p:nvSpPr>
        <p:spPr/>
        <p:txBody>
          <a:bodyPr/>
          <a:lstStyle/>
          <a:p>
            <a:endParaRPr lang="en-GB" dirty="0"/>
          </a:p>
        </p:txBody>
      </p:sp>
      <p:pic>
        <p:nvPicPr>
          <p:cNvPr id="7" name="Picture 6">
            <a:extLst>
              <a:ext uri="{FF2B5EF4-FFF2-40B4-BE49-F238E27FC236}">
                <a16:creationId xmlns:a16="http://schemas.microsoft.com/office/drawing/2014/main" id="{A28678CD-727A-422D-91CB-7758517059D2}"/>
              </a:ext>
            </a:extLst>
          </p:cNvPr>
          <p:cNvPicPr>
            <a:picLocks noChangeAspect="1"/>
          </p:cNvPicPr>
          <p:nvPr/>
        </p:nvPicPr>
        <p:blipFill>
          <a:blip r:embed="rId2"/>
          <a:stretch>
            <a:fillRect/>
          </a:stretch>
        </p:blipFill>
        <p:spPr>
          <a:xfrm>
            <a:off x="1307643" y="312140"/>
            <a:ext cx="9729402" cy="6545860"/>
          </a:xfrm>
          <a:prstGeom prst="rect">
            <a:avLst/>
          </a:prstGeom>
        </p:spPr>
      </p:pic>
    </p:spTree>
    <p:extLst>
      <p:ext uri="{BB962C8B-B14F-4D97-AF65-F5344CB8AC3E}">
        <p14:creationId xmlns:p14="http://schemas.microsoft.com/office/powerpoint/2010/main" val="3858300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3C3DB"/>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5" name="Picture 4">
            <a:extLst>
              <a:ext uri="{FF2B5EF4-FFF2-40B4-BE49-F238E27FC236}">
                <a16:creationId xmlns:a16="http://schemas.microsoft.com/office/drawing/2014/main" id="{F607F547-B467-41AF-9540-56028070FF54}"/>
              </a:ext>
            </a:extLst>
          </p:cNvPr>
          <p:cNvPicPr>
            <a:picLocks noChangeAspect="1"/>
          </p:cNvPicPr>
          <p:nvPr/>
        </p:nvPicPr>
        <p:blipFill>
          <a:blip r:embed="rId2"/>
          <a:stretch>
            <a:fillRect/>
          </a:stretch>
        </p:blipFill>
        <p:spPr>
          <a:xfrm>
            <a:off x="475151" y="173504"/>
            <a:ext cx="10478399" cy="6684496"/>
          </a:xfrm>
          <a:prstGeom prst="rect">
            <a:avLst/>
          </a:prstGeom>
        </p:spPr>
      </p:pic>
    </p:spTree>
    <p:extLst>
      <p:ext uri="{BB962C8B-B14F-4D97-AF65-F5344CB8AC3E}">
        <p14:creationId xmlns:p14="http://schemas.microsoft.com/office/powerpoint/2010/main" val="927471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3C3DB"/>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A2980B65-912B-4820-B5C9-41D6885A1F65}"/>
              </a:ext>
            </a:extLst>
          </p:cNvPr>
          <p:cNvPicPr>
            <a:picLocks noChangeAspect="1"/>
          </p:cNvPicPr>
          <p:nvPr/>
        </p:nvPicPr>
        <p:blipFill>
          <a:blip r:embed="rId2"/>
          <a:stretch>
            <a:fillRect/>
          </a:stretch>
        </p:blipFill>
        <p:spPr>
          <a:xfrm>
            <a:off x="668759" y="462013"/>
            <a:ext cx="12209628" cy="6523234"/>
          </a:xfrm>
          <a:prstGeom prst="rect">
            <a:avLst/>
          </a:prstGeom>
        </p:spPr>
      </p:pic>
    </p:spTree>
    <p:extLst>
      <p:ext uri="{BB962C8B-B14F-4D97-AF65-F5344CB8AC3E}">
        <p14:creationId xmlns:p14="http://schemas.microsoft.com/office/powerpoint/2010/main" val="2901656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BFF3-8FB4-4A85-9C92-066BC5E2680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B998BCD9-F0C1-4A41-940B-D841E4819543}"/>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672F0F1F-D752-43E5-8A67-EA09F8E5EA26}"/>
              </a:ext>
            </a:extLst>
          </p:cNvPr>
          <p:cNvPicPr>
            <a:picLocks noChangeAspect="1"/>
          </p:cNvPicPr>
          <p:nvPr/>
        </p:nvPicPr>
        <p:blipFill>
          <a:blip r:embed="rId2"/>
          <a:stretch>
            <a:fillRect/>
          </a:stretch>
        </p:blipFill>
        <p:spPr>
          <a:xfrm>
            <a:off x="154842" y="125917"/>
            <a:ext cx="10404072" cy="4745481"/>
          </a:xfrm>
          <a:prstGeom prst="rect">
            <a:avLst/>
          </a:prstGeom>
        </p:spPr>
      </p:pic>
      <p:sp>
        <p:nvSpPr>
          <p:cNvPr id="8" name="TextBox 7">
            <a:extLst>
              <a:ext uri="{FF2B5EF4-FFF2-40B4-BE49-F238E27FC236}">
                <a16:creationId xmlns:a16="http://schemas.microsoft.com/office/drawing/2014/main" id="{72DB6627-0672-4CCC-B9B6-F0E7FE13B0D4}"/>
              </a:ext>
            </a:extLst>
          </p:cNvPr>
          <p:cNvSpPr txBox="1"/>
          <p:nvPr/>
        </p:nvSpPr>
        <p:spPr>
          <a:xfrm>
            <a:off x="3639205" y="5165663"/>
            <a:ext cx="4744399" cy="1384995"/>
          </a:xfrm>
          <a:prstGeom prst="rect">
            <a:avLst/>
          </a:prstGeom>
          <a:solidFill>
            <a:schemeClr val="tx1"/>
          </a:solidFill>
        </p:spPr>
        <p:txBody>
          <a:bodyPr wrap="square" rtlCol="0">
            <a:spAutoFit/>
          </a:bodyPr>
          <a:lstStyle/>
          <a:p>
            <a:r>
              <a:rPr lang="en-GB" sz="2800" u="sng" dirty="0">
                <a:solidFill>
                  <a:schemeClr val="bg1"/>
                </a:solidFill>
                <a:latin typeface="Letter-join Print Plus 3" panose="02000805000000020003" pitchFamily="50" charset="0"/>
              </a:rPr>
              <a:t>Whole-class questions</a:t>
            </a:r>
          </a:p>
          <a:p>
            <a:pPr marL="342900" indent="-342900">
              <a:buFont typeface="Arial" panose="020B0604020202020204" pitchFamily="34" charset="0"/>
              <a:buChar char="•"/>
            </a:pPr>
            <a:r>
              <a:rPr lang="en-GB" sz="2800" dirty="0">
                <a:solidFill>
                  <a:schemeClr val="bg1"/>
                </a:solidFill>
                <a:effectLst/>
                <a:latin typeface="Letter-join Print Plus 3" panose="02000805000000020003" pitchFamily="50" charset="0"/>
              </a:rPr>
              <a:t>Page reference</a:t>
            </a:r>
          </a:p>
          <a:p>
            <a:pPr marL="342900" indent="-342900">
              <a:buFont typeface="Arial" panose="020B0604020202020204" pitchFamily="34" charset="0"/>
              <a:buChar char="•"/>
            </a:pPr>
            <a:r>
              <a:rPr lang="en-GB" sz="2800" dirty="0">
                <a:solidFill>
                  <a:schemeClr val="bg1"/>
                </a:solidFill>
                <a:latin typeface="Letter-join Print Plus 3" panose="02000805000000020003" pitchFamily="50" charset="0"/>
              </a:rPr>
              <a:t>Answer stem</a:t>
            </a:r>
            <a:endParaRPr lang="en-GB" sz="2800" dirty="0">
              <a:solidFill>
                <a:schemeClr val="bg1"/>
              </a:solidFill>
              <a:effectLst/>
              <a:latin typeface="Letter-join Print Plus 3" panose="02000805000000020003" pitchFamily="50" charset="0"/>
            </a:endParaRPr>
          </a:p>
        </p:txBody>
      </p:sp>
    </p:spTree>
    <p:extLst>
      <p:ext uri="{BB962C8B-B14F-4D97-AF65-F5344CB8AC3E}">
        <p14:creationId xmlns:p14="http://schemas.microsoft.com/office/powerpoint/2010/main" val="1044562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5" name="Picture 4">
            <a:extLst>
              <a:ext uri="{FF2B5EF4-FFF2-40B4-BE49-F238E27FC236}">
                <a16:creationId xmlns:a16="http://schemas.microsoft.com/office/drawing/2014/main" id="{0A038832-47A2-4707-8DCC-5311E274DFF0}"/>
              </a:ext>
            </a:extLst>
          </p:cNvPr>
          <p:cNvPicPr>
            <a:picLocks noChangeAspect="1"/>
          </p:cNvPicPr>
          <p:nvPr/>
        </p:nvPicPr>
        <p:blipFill>
          <a:blip r:embed="rId2"/>
          <a:stretch>
            <a:fillRect/>
          </a:stretch>
        </p:blipFill>
        <p:spPr>
          <a:xfrm>
            <a:off x="103099" y="158495"/>
            <a:ext cx="11985802" cy="6541010"/>
          </a:xfrm>
          <a:prstGeom prst="rect">
            <a:avLst/>
          </a:prstGeom>
        </p:spPr>
      </p:pic>
    </p:spTree>
    <p:extLst>
      <p:ext uri="{BB962C8B-B14F-4D97-AF65-F5344CB8AC3E}">
        <p14:creationId xmlns:p14="http://schemas.microsoft.com/office/powerpoint/2010/main" val="2620445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98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B74F0A45-DB55-48F3-AEF8-328A6D85BA6D}"/>
              </a:ext>
            </a:extLst>
          </p:cNvPr>
          <p:cNvPicPr>
            <a:picLocks noChangeAspect="1"/>
          </p:cNvPicPr>
          <p:nvPr/>
        </p:nvPicPr>
        <p:blipFill>
          <a:blip r:embed="rId2"/>
          <a:stretch>
            <a:fillRect/>
          </a:stretch>
        </p:blipFill>
        <p:spPr>
          <a:xfrm>
            <a:off x="-267251" y="89782"/>
            <a:ext cx="12106326" cy="6937577"/>
          </a:xfrm>
          <a:prstGeom prst="rect">
            <a:avLst/>
          </a:prstGeom>
        </p:spPr>
      </p:pic>
    </p:spTree>
    <p:extLst>
      <p:ext uri="{BB962C8B-B14F-4D97-AF65-F5344CB8AC3E}">
        <p14:creationId xmlns:p14="http://schemas.microsoft.com/office/powerpoint/2010/main" val="389324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98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D2A01431-4ECA-4DDE-BB2A-2EA0C4B1438C}"/>
              </a:ext>
            </a:extLst>
          </p:cNvPr>
          <p:cNvPicPr>
            <a:picLocks noChangeAspect="1"/>
          </p:cNvPicPr>
          <p:nvPr/>
        </p:nvPicPr>
        <p:blipFill>
          <a:blip r:embed="rId2"/>
          <a:stretch>
            <a:fillRect/>
          </a:stretch>
        </p:blipFill>
        <p:spPr>
          <a:xfrm>
            <a:off x="0" y="335336"/>
            <a:ext cx="12030150" cy="6187328"/>
          </a:xfrm>
          <a:prstGeom prst="rect">
            <a:avLst/>
          </a:prstGeom>
        </p:spPr>
      </p:pic>
    </p:spTree>
    <p:extLst>
      <p:ext uri="{BB962C8B-B14F-4D97-AF65-F5344CB8AC3E}">
        <p14:creationId xmlns:p14="http://schemas.microsoft.com/office/powerpoint/2010/main" val="2154960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98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97551B08-D533-4433-BE1D-2FBB7C74E760}"/>
              </a:ext>
            </a:extLst>
          </p:cNvPr>
          <p:cNvPicPr>
            <a:picLocks noChangeAspect="1"/>
          </p:cNvPicPr>
          <p:nvPr/>
        </p:nvPicPr>
        <p:blipFill>
          <a:blip r:embed="rId2"/>
          <a:stretch>
            <a:fillRect/>
          </a:stretch>
        </p:blipFill>
        <p:spPr>
          <a:xfrm>
            <a:off x="754696" y="132747"/>
            <a:ext cx="10179603" cy="6592505"/>
          </a:xfrm>
          <a:prstGeom prst="rect">
            <a:avLst/>
          </a:prstGeom>
        </p:spPr>
      </p:pic>
    </p:spTree>
    <p:extLst>
      <p:ext uri="{BB962C8B-B14F-4D97-AF65-F5344CB8AC3E}">
        <p14:creationId xmlns:p14="http://schemas.microsoft.com/office/powerpoint/2010/main" val="3256433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B778D60A-C215-4155-8FC5-A1E283B47D0C}"/>
              </a:ext>
            </a:extLst>
          </p:cNvPr>
          <p:cNvPicPr>
            <a:picLocks noChangeAspect="1"/>
          </p:cNvPicPr>
          <p:nvPr/>
        </p:nvPicPr>
        <p:blipFill>
          <a:blip r:embed="rId3"/>
          <a:stretch>
            <a:fillRect/>
          </a:stretch>
        </p:blipFill>
        <p:spPr>
          <a:xfrm>
            <a:off x="-221380" y="224712"/>
            <a:ext cx="12232699" cy="6408575"/>
          </a:xfrm>
          <a:prstGeom prst="rect">
            <a:avLst/>
          </a:prstGeom>
        </p:spPr>
      </p:pic>
    </p:spTree>
    <p:extLst>
      <p:ext uri="{BB962C8B-B14F-4D97-AF65-F5344CB8AC3E}">
        <p14:creationId xmlns:p14="http://schemas.microsoft.com/office/powerpoint/2010/main" val="4054808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C69D0F35-97AE-40D7-920F-40927228DE25}"/>
              </a:ext>
            </a:extLst>
          </p:cNvPr>
          <p:cNvPicPr>
            <a:picLocks noChangeAspect="1"/>
          </p:cNvPicPr>
          <p:nvPr/>
        </p:nvPicPr>
        <p:blipFill>
          <a:blip r:embed="rId2"/>
          <a:stretch>
            <a:fillRect/>
          </a:stretch>
        </p:blipFill>
        <p:spPr>
          <a:xfrm>
            <a:off x="113153" y="171679"/>
            <a:ext cx="11417912" cy="6514642"/>
          </a:xfrm>
          <a:prstGeom prst="rect">
            <a:avLst/>
          </a:prstGeom>
        </p:spPr>
      </p:pic>
    </p:spTree>
    <p:extLst>
      <p:ext uri="{BB962C8B-B14F-4D97-AF65-F5344CB8AC3E}">
        <p14:creationId xmlns:p14="http://schemas.microsoft.com/office/powerpoint/2010/main" val="1544111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99996371-E9B0-4B77-8DFB-0DD86935D278}"/>
              </a:ext>
            </a:extLst>
          </p:cNvPr>
          <p:cNvPicPr>
            <a:picLocks noChangeAspect="1"/>
          </p:cNvPicPr>
          <p:nvPr/>
        </p:nvPicPr>
        <p:blipFill>
          <a:blip r:embed="rId2"/>
          <a:stretch>
            <a:fillRect/>
          </a:stretch>
        </p:blipFill>
        <p:spPr>
          <a:xfrm>
            <a:off x="683394" y="628288"/>
            <a:ext cx="11309056" cy="5894732"/>
          </a:xfrm>
          <a:prstGeom prst="rect">
            <a:avLst/>
          </a:prstGeom>
        </p:spPr>
      </p:pic>
    </p:spTree>
    <p:extLst>
      <p:ext uri="{BB962C8B-B14F-4D97-AF65-F5344CB8AC3E}">
        <p14:creationId xmlns:p14="http://schemas.microsoft.com/office/powerpoint/2010/main" val="2352736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100F-69FE-4A82-B702-B3EF0932B559}"/>
              </a:ext>
            </a:extLst>
          </p:cNvPr>
          <p:cNvSpPr txBox="1"/>
          <p:nvPr/>
        </p:nvSpPr>
        <p:spPr>
          <a:xfrm>
            <a:off x="657726" y="1164657"/>
            <a:ext cx="10876547" cy="5509200"/>
          </a:xfrm>
          <a:prstGeom prst="rect">
            <a:avLst/>
          </a:prstGeom>
          <a:solidFill>
            <a:schemeClr val="tx1"/>
          </a:solidFill>
          <a:ln>
            <a:solidFill>
              <a:schemeClr val="bg1"/>
            </a:solidFill>
          </a:ln>
        </p:spPr>
        <p:txBody>
          <a:bodyPr wrap="square" rtlCol="0">
            <a:spAutoFit/>
          </a:bodyPr>
          <a:lstStyle/>
          <a:p>
            <a:r>
              <a:rPr lang="en-GB" sz="3200" dirty="0">
                <a:solidFill>
                  <a:schemeClr val="bg1"/>
                </a:solidFill>
                <a:latin typeface="Letter-join Print Plus 3" panose="02000805000000020003" pitchFamily="50" charset="0"/>
              </a:rPr>
              <a:t>The only way we can be 100% sure that children are reading, is to hear them read aloud.  In class, we monitor:</a:t>
            </a:r>
          </a:p>
          <a:p>
            <a:endParaRPr lang="en-GB" sz="3200" dirty="0">
              <a:solidFill>
                <a:schemeClr val="bg1"/>
              </a:solidFill>
              <a:latin typeface="Letter-join Print Plus 3" panose="02000805000000020003" pitchFamily="50" charset="0"/>
            </a:endParaRPr>
          </a:p>
          <a:p>
            <a:r>
              <a:rPr lang="en-GB" sz="3200" dirty="0">
                <a:solidFill>
                  <a:schemeClr val="bg1"/>
                </a:solidFill>
                <a:latin typeface="Letter-join Print Plus 3" panose="02000805000000020003" pitchFamily="50" charset="0"/>
              </a:rPr>
              <a:t> </a:t>
            </a:r>
          </a:p>
          <a:p>
            <a:pPr marL="285750" indent="-285750">
              <a:buFont typeface="Arial" panose="020B0604020202020204" pitchFamily="34" charset="0"/>
              <a:buChar char="•"/>
            </a:pPr>
            <a:endParaRPr lang="en-GB" sz="3200" dirty="0">
              <a:solidFill>
                <a:schemeClr val="bg1"/>
              </a:solidFill>
              <a:latin typeface="Letter-join Print Plus 3" panose="02000805000000020003" pitchFamily="50" charset="0"/>
            </a:endParaRPr>
          </a:p>
          <a:p>
            <a:pPr marL="285750" indent="-285750">
              <a:buFont typeface="Arial" panose="020B0604020202020204" pitchFamily="34" charset="0"/>
              <a:buChar char="•"/>
            </a:pPr>
            <a:r>
              <a:rPr lang="en-GB" sz="3200" dirty="0">
                <a:solidFill>
                  <a:schemeClr val="bg1"/>
                </a:solidFill>
                <a:latin typeface="Letter-join Print Plus 3" panose="02000805000000020003" pitchFamily="50" charset="0"/>
              </a:rPr>
              <a:t>How long has the child had their personal reading book?</a:t>
            </a:r>
          </a:p>
          <a:p>
            <a:pPr marL="285750" indent="-285750">
              <a:buFont typeface="Arial" panose="020B0604020202020204" pitchFamily="34" charset="0"/>
              <a:buChar char="•"/>
            </a:pPr>
            <a:r>
              <a:rPr lang="en-GB" sz="3200" dirty="0">
                <a:solidFill>
                  <a:schemeClr val="bg1"/>
                </a:solidFill>
                <a:latin typeface="Letter-join Print Plus 3" panose="02000805000000020003" pitchFamily="50" charset="0"/>
              </a:rPr>
              <a:t>Do they seem to making progress through their book?</a:t>
            </a:r>
          </a:p>
          <a:p>
            <a:pPr marL="285750" indent="-285750">
              <a:buFont typeface="Arial" panose="020B0604020202020204" pitchFamily="34" charset="0"/>
              <a:buChar char="•"/>
            </a:pPr>
            <a:r>
              <a:rPr lang="en-GB" sz="3200" dirty="0">
                <a:solidFill>
                  <a:schemeClr val="bg1"/>
                </a:solidFill>
                <a:latin typeface="Letter-join Print Plus 3" panose="02000805000000020003" pitchFamily="50" charset="0"/>
              </a:rPr>
              <a:t>Are they turning pages, or simply holding the book?</a:t>
            </a:r>
          </a:p>
          <a:p>
            <a:pPr marL="285750" indent="-285750">
              <a:buFont typeface="Arial" panose="020B0604020202020204" pitchFamily="34" charset="0"/>
              <a:buChar char="•"/>
            </a:pPr>
            <a:r>
              <a:rPr lang="en-GB" sz="3200" dirty="0">
                <a:solidFill>
                  <a:schemeClr val="bg1"/>
                </a:solidFill>
                <a:latin typeface="Letter-join Print Plus 3" panose="02000805000000020003" pitchFamily="50" charset="0"/>
              </a:rPr>
              <a:t>Can they tell you about the plot or characters?</a:t>
            </a:r>
          </a:p>
          <a:p>
            <a:pPr marL="285750" indent="-285750">
              <a:buFont typeface="Arial" panose="020B0604020202020204" pitchFamily="34" charset="0"/>
              <a:buChar char="•"/>
            </a:pPr>
            <a:r>
              <a:rPr lang="en-GB" sz="3200" dirty="0">
                <a:solidFill>
                  <a:schemeClr val="bg1"/>
                </a:solidFill>
                <a:latin typeface="Letter-join Print Plus 3" panose="02000805000000020003" pitchFamily="50" charset="0"/>
              </a:rPr>
              <a:t>Can they explain what their favourite part is or what they dislike?</a:t>
            </a:r>
          </a:p>
        </p:txBody>
      </p:sp>
      <p:sp>
        <p:nvSpPr>
          <p:cNvPr id="4" name="TextBox 3">
            <a:extLst>
              <a:ext uri="{FF2B5EF4-FFF2-40B4-BE49-F238E27FC236}">
                <a16:creationId xmlns:a16="http://schemas.microsoft.com/office/drawing/2014/main" id="{A7AC6EFE-297A-4BD8-B622-8E0A89DEA2F2}"/>
              </a:ext>
            </a:extLst>
          </p:cNvPr>
          <p:cNvSpPr txBox="1"/>
          <p:nvPr/>
        </p:nvSpPr>
        <p:spPr>
          <a:xfrm>
            <a:off x="657726" y="84061"/>
            <a:ext cx="10876547" cy="923330"/>
          </a:xfrm>
          <a:prstGeom prst="rect">
            <a:avLst/>
          </a:prstGeom>
          <a:solidFill>
            <a:schemeClr val="tx1"/>
          </a:solidFill>
          <a:ln>
            <a:solidFill>
              <a:schemeClr val="bg1"/>
            </a:solidFill>
          </a:ln>
        </p:spPr>
        <p:txBody>
          <a:bodyPr wrap="square" rtlCol="0">
            <a:spAutoFit/>
          </a:bodyPr>
          <a:lstStyle/>
          <a:p>
            <a:r>
              <a:rPr lang="en-GB" sz="3600" dirty="0">
                <a:solidFill>
                  <a:srgbClr val="FF0000"/>
                </a:solidFill>
                <a:latin typeface="Letter-join Print Plus 3" panose="02000805000000020003" pitchFamily="50" charset="0"/>
              </a:rPr>
              <a:t>Myth 3: silent independent reading improves fluency</a:t>
            </a:r>
          </a:p>
          <a:p>
            <a:endParaRPr lang="en-GB" dirty="0"/>
          </a:p>
        </p:txBody>
      </p:sp>
      <p:pic>
        <p:nvPicPr>
          <p:cNvPr id="6" name="Picture 5">
            <a:extLst>
              <a:ext uri="{FF2B5EF4-FFF2-40B4-BE49-F238E27FC236}">
                <a16:creationId xmlns:a16="http://schemas.microsoft.com/office/drawing/2014/main" id="{C61E7642-3773-4539-AD42-09FBC88DF7C1}"/>
              </a:ext>
            </a:extLst>
          </p:cNvPr>
          <p:cNvPicPr>
            <a:picLocks noChangeAspect="1"/>
          </p:cNvPicPr>
          <p:nvPr/>
        </p:nvPicPr>
        <p:blipFill>
          <a:blip r:embed="rId2"/>
          <a:stretch>
            <a:fillRect/>
          </a:stretch>
        </p:blipFill>
        <p:spPr>
          <a:xfrm>
            <a:off x="4857903" y="2136778"/>
            <a:ext cx="1340767" cy="1346207"/>
          </a:xfrm>
          <a:prstGeom prst="rect">
            <a:avLst/>
          </a:prstGeom>
        </p:spPr>
      </p:pic>
    </p:spTree>
    <p:extLst>
      <p:ext uri="{BB962C8B-B14F-4D97-AF65-F5344CB8AC3E}">
        <p14:creationId xmlns:p14="http://schemas.microsoft.com/office/powerpoint/2010/main" val="3412540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93DB-C43D-460A-9A5F-30ADC67855F3}"/>
              </a:ext>
            </a:extLst>
          </p:cNvPr>
          <p:cNvSpPr>
            <a:spLocks noGrp="1"/>
          </p:cNvSpPr>
          <p:nvPr>
            <p:ph type="title"/>
          </p:nvPr>
        </p:nvSpPr>
        <p:spPr>
          <a:xfrm>
            <a:off x="646112" y="452718"/>
            <a:ext cx="5658436" cy="957755"/>
          </a:xfrm>
          <a:solidFill>
            <a:schemeClr val="tx1"/>
          </a:solidFill>
          <a:ln>
            <a:solidFill>
              <a:schemeClr val="bg1"/>
            </a:solidFill>
          </a:ln>
        </p:spPr>
        <p:txBody>
          <a:bodyPr/>
          <a:lstStyle/>
          <a:p>
            <a:r>
              <a:rPr lang="en-GB" sz="4800" dirty="0">
                <a:solidFill>
                  <a:schemeClr val="bg1"/>
                </a:solidFill>
                <a:latin typeface="Letter-join Print Plus 3" panose="02000805000000020003" pitchFamily="50" charset="0"/>
              </a:rPr>
              <a:t>Reading at Manland</a:t>
            </a:r>
          </a:p>
        </p:txBody>
      </p:sp>
      <p:sp>
        <p:nvSpPr>
          <p:cNvPr id="3" name="Content Placeholder 2">
            <a:extLst>
              <a:ext uri="{FF2B5EF4-FFF2-40B4-BE49-F238E27FC236}">
                <a16:creationId xmlns:a16="http://schemas.microsoft.com/office/drawing/2014/main" id="{D5ACB413-4CDE-4A1E-941A-638560E05BFE}"/>
              </a:ext>
            </a:extLst>
          </p:cNvPr>
          <p:cNvSpPr>
            <a:spLocks noGrp="1"/>
          </p:cNvSpPr>
          <p:nvPr>
            <p:ph idx="1"/>
          </p:nvPr>
        </p:nvSpPr>
        <p:spPr>
          <a:xfrm>
            <a:off x="551656" y="1812286"/>
            <a:ext cx="11088688" cy="4944649"/>
          </a:xfrm>
          <a:solidFill>
            <a:schemeClr val="tx1"/>
          </a:solidFill>
          <a:ln w="3175">
            <a:solidFill>
              <a:schemeClr val="bg1"/>
            </a:solidFill>
          </a:ln>
        </p:spPr>
        <p:txBody>
          <a:bodyPr>
            <a:normAutofit fontScale="25000" lnSpcReduction="20000"/>
          </a:bodyPr>
          <a:lstStyle/>
          <a:p>
            <a:pPr marL="0" indent="0">
              <a:buNone/>
            </a:pPr>
            <a:endParaRPr lang="en-GB" sz="12800" u="sng" dirty="0">
              <a:solidFill>
                <a:schemeClr val="bg1"/>
              </a:solidFill>
              <a:latin typeface="Letter-join Print Plus 3" panose="02000805000000020003" pitchFamily="50" charset="0"/>
            </a:endParaRPr>
          </a:p>
          <a:p>
            <a:r>
              <a:rPr lang="en-GB" sz="12800" dirty="0">
                <a:solidFill>
                  <a:schemeClr val="bg1"/>
                </a:solidFill>
                <a:latin typeface="Letter-join Print Plus 3" panose="02000805000000020003" pitchFamily="50" charset="0"/>
              </a:rPr>
              <a:t>We must ensure fluency to maximise thinking deeply (comprehension)</a:t>
            </a:r>
          </a:p>
          <a:p>
            <a:r>
              <a:rPr lang="en-GB" sz="12800" dirty="0">
                <a:solidFill>
                  <a:schemeClr val="bg1"/>
                </a:solidFill>
                <a:latin typeface="Letter-join Print Plus 3" panose="02000805000000020003" pitchFamily="50" charset="0"/>
              </a:rPr>
              <a:t>Fluency = automaticity in word recognition + reading expressiveness</a:t>
            </a:r>
          </a:p>
          <a:p>
            <a:r>
              <a:rPr lang="en-GB" sz="12800" dirty="0">
                <a:solidFill>
                  <a:schemeClr val="bg1"/>
                </a:solidFill>
                <a:latin typeface="Letter-join Print Plus 3" panose="02000805000000020003" pitchFamily="50" charset="0"/>
              </a:rPr>
              <a:t>This happens through guided repetition</a:t>
            </a:r>
          </a:p>
          <a:p>
            <a:r>
              <a:rPr lang="en-GB" sz="12800" dirty="0">
                <a:solidFill>
                  <a:schemeClr val="bg1"/>
                </a:solidFill>
                <a:latin typeface="Letter-join Print Plus 3" panose="02000805000000020003" pitchFamily="50" charset="0"/>
              </a:rPr>
              <a:t>Reading quickly = fake fluency</a:t>
            </a:r>
          </a:p>
          <a:p>
            <a:r>
              <a:rPr lang="en-GB" sz="12800" dirty="0">
                <a:solidFill>
                  <a:schemeClr val="bg1"/>
                </a:solidFill>
                <a:latin typeface="Letter-join Print Plus 3" panose="02000805000000020003" pitchFamily="50" charset="0"/>
              </a:rPr>
              <a:t>It’s not just the words , but the way we read the words</a:t>
            </a:r>
          </a:p>
          <a:p>
            <a:r>
              <a:rPr lang="en-GB" sz="12800" u="sng" dirty="0">
                <a:solidFill>
                  <a:schemeClr val="bg1"/>
                </a:solidFill>
                <a:latin typeface="Letter-join Print Plus 3" panose="02000805000000020003" pitchFamily="50" charset="0"/>
              </a:rPr>
              <a:t>Good readers </a:t>
            </a:r>
            <a:r>
              <a:rPr lang="en-GB" sz="12800" dirty="0">
                <a:solidFill>
                  <a:schemeClr val="bg1"/>
                </a:solidFill>
                <a:latin typeface="Letter-join Print Plus 3" panose="02000805000000020003" pitchFamily="50" charset="0"/>
              </a:rPr>
              <a:t>read in </a:t>
            </a:r>
            <a:r>
              <a:rPr lang="en-GB" sz="12800" u="sng" dirty="0">
                <a:solidFill>
                  <a:schemeClr val="bg1"/>
                </a:solidFill>
                <a:latin typeface="Letter-join Print Plus 3" panose="02000805000000020003" pitchFamily="50" charset="0"/>
              </a:rPr>
              <a:t>phrases</a:t>
            </a:r>
            <a:r>
              <a:rPr lang="en-GB" sz="12800" dirty="0">
                <a:solidFill>
                  <a:schemeClr val="bg1"/>
                </a:solidFill>
                <a:latin typeface="Letter-join Print Plus 3" panose="02000805000000020003" pitchFamily="50" charset="0"/>
              </a:rPr>
              <a:t>, </a:t>
            </a:r>
            <a:r>
              <a:rPr lang="en-GB" sz="12800" u="sng" dirty="0">
                <a:solidFill>
                  <a:schemeClr val="bg1"/>
                </a:solidFill>
                <a:latin typeface="Letter-join Print Plus 3" panose="02000805000000020003" pitchFamily="50" charset="0"/>
              </a:rPr>
              <a:t>weaker readers </a:t>
            </a:r>
            <a:r>
              <a:rPr lang="en-GB" sz="12800" dirty="0">
                <a:solidFill>
                  <a:schemeClr val="bg1"/>
                </a:solidFill>
                <a:latin typeface="Letter-join Print Plus 3" panose="02000805000000020003" pitchFamily="50" charset="0"/>
              </a:rPr>
              <a:t>read </a:t>
            </a:r>
            <a:r>
              <a:rPr lang="en-GB" sz="12800" u="sng" dirty="0">
                <a:solidFill>
                  <a:schemeClr val="bg1"/>
                </a:solidFill>
                <a:latin typeface="Letter-join Print Plus 3" panose="02000805000000020003" pitchFamily="50" charset="0"/>
              </a:rPr>
              <a:t>word by word</a:t>
            </a:r>
          </a:p>
          <a:p>
            <a:endParaRPr lang="en-GB" dirty="0"/>
          </a:p>
        </p:txBody>
      </p:sp>
      <p:pic>
        <p:nvPicPr>
          <p:cNvPr id="4" name="Picture 3">
            <a:extLst>
              <a:ext uri="{FF2B5EF4-FFF2-40B4-BE49-F238E27FC236}">
                <a16:creationId xmlns:a16="http://schemas.microsoft.com/office/drawing/2014/main" id="{F3B6C6CB-7EAF-4894-95C0-EC9DA386D0D7}"/>
              </a:ext>
            </a:extLst>
          </p:cNvPr>
          <p:cNvPicPr>
            <a:picLocks noChangeAspect="1"/>
          </p:cNvPicPr>
          <p:nvPr/>
        </p:nvPicPr>
        <p:blipFill>
          <a:blip r:embed="rId2"/>
          <a:stretch>
            <a:fillRect/>
          </a:stretch>
        </p:blipFill>
        <p:spPr>
          <a:xfrm>
            <a:off x="10354670" y="284789"/>
            <a:ext cx="940750" cy="1125684"/>
          </a:xfrm>
          <a:prstGeom prst="rect">
            <a:avLst/>
          </a:prstGeom>
        </p:spPr>
      </p:pic>
    </p:spTree>
    <p:extLst>
      <p:ext uri="{BB962C8B-B14F-4D97-AF65-F5344CB8AC3E}">
        <p14:creationId xmlns:p14="http://schemas.microsoft.com/office/powerpoint/2010/main" val="1869827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93DB-C43D-460A-9A5F-30ADC67855F3}"/>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C07B29B7-22C9-4CD1-BCD5-67382D9DE053}"/>
              </a:ext>
            </a:extLst>
          </p:cNvPr>
          <p:cNvPicPr>
            <a:picLocks noChangeAspect="1"/>
          </p:cNvPicPr>
          <p:nvPr/>
        </p:nvPicPr>
        <p:blipFill>
          <a:blip r:embed="rId2"/>
          <a:stretch>
            <a:fillRect/>
          </a:stretch>
        </p:blipFill>
        <p:spPr>
          <a:xfrm>
            <a:off x="10354670" y="121219"/>
            <a:ext cx="940750" cy="1125684"/>
          </a:xfrm>
          <a:prstGeom prst="rect">
            <a:avLst/>
          </a:prstGeom>
        </p:spPr>
      </p:pic>
      <p:sp>
        <p:nvSpPr>
          <p:cNvPr id="5" name="Title 1">
            <a:extLst>
              <a:ext uri="{FF2B5EF4-FFF2-40B4-BE49-F238E27FC236}">
                <a16:creationId xmlns:a16="http://schemas.microsoft.com/office/drawing/2014/main" id="{2FED4401-D005-43E3-935F-780F3A1F245A}"/>
              </a:ext>
            </a:extLst>
          </p:cNvPr>
          <p:cNvSpPr txBox="1">
            <a:spLocks/>
          </p:cNvSpPr>
          <p:nvPr/>
        </p:nvSpPr>
        <p:spPr>
          <a:xfrm>
            <a:off x="342275" y="205184"/>
            <a:ext cx="5658436" cy="957755"/>
          </a:xfrm>
          <a:prstGeom prst="rect">
            <a:avLst/>
          </a:prstGeom>
          <a:solidFill>
            <a:schemeClr val="tx1"/>
          </a:solidFill>
          <a:ln>
            <a:solidFill>
              <a:schemeClr val="bg1"/>
            </a:solidFill>
          </a:ln>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800">
                <a:solidFill>
                  <a:schemeClr val="bg1"/>
                </a:solidFill>
                <a:latin typeface="Letter-join Print Plus 3" panose="02000805000000020003" pitchFamily="50" charset="0"/>
              </a:rPr>
              <a:t>Reading at Manland</a:t>
            </a:r>
            <a:endParaRPr lang="en-GB" sz="4800" dirty="0">
              <a:solidFill>
                <a:schemeClr val="bg1"/>
              </a:solidFill>
              <a:latin typeface="Letter-join Print Plus 3" panose="02000805000000020003" pitchFamily="50" charset="0"/>
            </a:endParaRPr>
          </a:p>
        </p:txBody>
      </p:sp>
      <p:sp>
        <p:nvSpPr>
          <p:cNvPr id="6" name="Title 1">
            <a:extLst>
              <a:ext uri="{FF2B5EF4-FFF2-40B4-BE49-F238E27FC236}">
                <a16:creationId xmlns:a16="http://schemas.microsoft.com/office/drawing/2014/main" id="{3E04ADF8-34D7-4E12-8145-AA4D19321578}"/>
              </a:ext>
            </a:extLst>
          </p:cNvPr>
          <p:cNvSpPr txBox="1">
            <a:spLocks/>
          </p:cNvSpPr>
          <p:nvPr/>
        </p:nvSpPr>
        <p:spPr>
          <a:xfrm>
            <a:off x="342275" y="1334084"/>
            <a:ext cx="10567322" cy="957755"/>
          </a:xfrm>
          <a:prstGeom prst="rect">
            <a:avLst/>
          </a:prstGeom>
          <a:solidFill>
            <a:schemeClr val="tx1"/>
          </a:solidFill>
          <a:ln>
            <a:solidFill>
              <a:schemeClr val="bg1"/>
            </a:solidFill>
          </a:ln>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200" u="sng" dirty="0">
                <a:solidFill>
                  <a:schemeClr val="bg1"/>
                </a:solidFill>
                <a:latin typeface="Letter-join Print Plus 3" panose="02000805000000020003" pitchFamily="50" charset="0"/>
              </a:rPr>
              <a:t>Good</a:t>
            </a:r>
            <a:r>
              <a:rPr lang="en-GB" sz="3200" dirty="0">
                <a:solidFill>
                  <a:schemeClr val="bg1"/>
                </a:solidFill>
                <a:latin typeface="Letter-join Print Plus 3" panose="02000805000000020003" pitchFamily="50" charset="0"/>
              </a:rPr>
              <a:t> readers read in </a:t>
            </a:r>
            <a:r>
              <a:rPr lang="en-GB" sz="3200" u="sng" dirty="0">
                <a:solidFill>
                  <a:schemeClr val="bg1"/>
                </a:solidFill>
                <a:latin typeface="Letter-join Print Plus 3" panose="02000805000000020003" pitchFamily="50" charset="0"/>
              </a:rPr>
              <a:t>phrases</a:t>
            </a:r>
            <a:r>
              <a:rPr lang="en-GB" sz="3200" dirty="0">
                <a:solidFill>
                  <a:schemeClr val="bg1"/>
                </a:solidFill>
                <a:latin typeface="Letter-join Print Plus 3" panose="02000805000000020003" pitchFamily="50" charset="0"/>
              </a:rPr>
              <a:t>, </a:t>
            </a:r>
            <a:r>
              <a:rPr lang="en-GB" sz="3200" u="sng" dirty="0">
                <a:solidFill>
                  <a:schemeClr val="bg1"/>
                </a:solidFill>
                <a:latin typeface="Letter-join Print Plus 3" panose="02000805000000020003" pitchFamily="50" charset="0"/>
              </a:rPr>
              <a:t>weaker</a:t>
            </a:r>
            <a:r>
              <a:rPr lang="en-GB" sz="3200" dirty="0">
                <a:solidFill>
                  <a:schemeClr val="bg1"/>
                </a:solidFill>
                <a:latin typeface="Letter-join Print Plus 3" panose="02000805000000020003" pitchFamily="50" charset="0"/>
              </a:rPr>
              <a:t> readers read </a:t>
            </a:r>
            <a:r>
              <a:rPr lang="en-GB" sz="3200" u="sng" dirty="0">
                <a:solidFill>
                  <a:schemeClr val="bg1"/>
                </a:solidFill>
                <a:latin typeface="Letter-join Print Plus 3" panose="02000805000000020003" pitchFamily="50" charset="0"/>
              </a:rPr>
              <a:t>word by word</a:t>
            </a:r>
            <a:endParaRPr lang="en-GB" sz="3200" dirty="0">
              <a:solidFill>
                <a:schemeClr val="bg1"/>
              </a:solidFill>
              <a:latin typeface="Letter-join Print Plus 3" panose="02000805000000020003" pitchFamily="50" charset="0"/>
            </a:endParaRPr>
          </a:p>
        </p:txBody>
      </p:sp>
      <p:pic>
        <p:nvPicPr>
          <p:cNvPr id="7" name="Content Placeholder 6">
            <a:extLst>
              <a:ext uri="{FF2B5EF4-FFF2-40B4-BE49-F238E27FC236}">
                <a16:creationId xmlns:a16="http://schemas.microsoft.com/office/drawing/2014/main" id="{CBD69A62-8EB4-4C85-8A59-844FACB023B0}"/>
              </a:ext>
            </a:extLst>
          </p:cNvPr>
          <p:cNvPicPr>
            <a:picLocks noGrp="1" noChangeAspect="1"/>
          </p:cNvPicPr>
          <p:nvPr>
            <p:ph idx="1"/>
          </p:nvPr>
        </p:nvPicPr>
        <p:blipFill>
          <a:blip r:embed="rId3"/>
          <a:stretch>
            <a:fillRect/>
          </a:stretch>
        </p:blipFill>
        <p:spPr>
          <a:xfrm>
            <a:off x="3171493" y="2457053"/>
            <a:ext cx="4683642" cy="4195763"/>
          </a:xfrm>
          <a:prstGeom prst="rect">
            <a:avLst/>
          </a:prstGeom>
        </p:spPr>
      </p:pic>
    </p:spTree>
    <p:extLst>
      <p:ext uri="{BB962C8B-B14F-4D97-AF65-F5344CB8AC3E}">
        <p14:creationId xmlns:p14="http://schemas.microsoft.com/office/powerpoint/2010/main" val="35504533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980C6A4-E3C8-4CB9-A943-4BD82877F4F5}"/>
              </a:ext>
            </a:extLst>
          </p:cNvPr>
          <p:cNvSpPr txBox="1"/>
          <p:nvPr/>
        </p:nvSpPr>
        <p:spPr>
          <a:xfrm>
            <a:off x="282084" y="141136"/>
            <a:ext cx="10952332" cy="3970318"/>
          </a:xfrm>
          <a:prstGeom prst="rect">
            <a:avLst/>
          </a:prstGeom>
          <a:solidFill>
            <a:schemeClr val="tx1"/>
          </a:solidFill>
          <a:ln>
            <a:solidFill>
              <a:schemeClr val="bg1"/>
            </a:solidFill>
          </a:ln>
        </p:spPr>
        <p:txBody>
          <a:bodyPr wrap="square">
            <a:spAutoFit/>
          </a:bodyPr>
          <a:lstStyle/>
          <a:p>
            <a:pPr marL="0" indent="0">
              <a:buNone/>
            </a:pPr>
            <a:r>
              <a:rPr lang="en-GB" sz="2800" dirty="0">
                <a:solidFill>
                  <a:schemeClr val="bg1"/>
                </a:solidFill>
                <a:latin typeface="Letter-join Print Plus 3" panose="02000805000000020003" pitchFamily="50" charset="0"/>
              </a:rPr>
              <a:t>When children are engaged early on with books,</a:t>
            </a:r>
          </a:p>
          <a:p>
            <a:pPr marL="0" indent="0">
              <a:buNone/>
            </a:pPr>
            <a:r>
              <a:rPr lang="en-GB" sz="2800" dirty="0">
                <a:solidFill>
                  <a:schemeClr val="bg1"/>
                </a:solidFill>
                <a:latin typeface="Letter-join Print Plus 3" panose="02000805000000020003" pitchFamily="50" charset="0"/>
              </a:rPr>
              <a:t>this prepares them for becoming committed and enthusiastic readers.</a:t>
            </a:r>
          </a:p>
          <a:p>
            <a:pPr marL="0" indent="0">
              <a:buNone/>
            </a:pPr>
            <a:r>
              <a:rPr lang="en-GB" sz="2800" dirty="0">
                <a:solidFill>
                  <a:schemeClr val="bg1"/>
                </a:solidFill>
                <a:latin typeface="Letter-join Print Plus 3" panose="02000805000000020003" pitchFamily="50" charset="0"/>
              </a:rPr>
              <a:t> </a:t>
            </a:r>
          </a:p>
          <a:p>
            <a:pPr>
              <a:buFont typeface="Arial" panose="020B0604020202020204" pitchFamily="34" charset="0"/>
              <a:buChar char="•"/>
            </a:pPr>
            <a:r>
              <a:rPr lang="en-GB" sz="2800" dirty="0">
                <a:solidFill>
                  <a:schemeClr val="bg1"/>
                </a:solidFill>
                <a:latin typeface="Letter-join Print Plus 3" panose="02000805000000020003" pitchFamily="50" charset="0"/>
              </a:rPr>
              <a:t>Children learn to focus and share the enjoyment of the story</a:t>
            </a:r>
          </a:p>
          <a:p>
            <a:pPr>
              <a:buFont typeface="Arial" panose="020B0604020202020204" pitchFamily="34" charset="0"/>
              <a:buChar char="•"/>
            </a:pPr>
            <a:r>
              <a:rPr lang="en-GB" sz="2800" dirty="0">
                <a:solidFill>
                  <a:schemeClr val="bg1"/>
                </a:solidFill>
                <a:latin typeface="Letter-join Print Plus 3" panose="02000805000000020003" pitchFamily="50" charset="0"/>
              </a:rPr>
              <a:t>They learn how stories start and finish, how plots unravel and are resolved and that books can transport them elsewhere. </a:t>
            </a:r>
          </a:p>
          <a:p>
            <a:pPr>
              <a:buFont typeface="Arial" panose="020B0604020202020204" pitchFamily="34" charset="0"/>
              <a:buChar char="•"/>
            </a:pPr>
            <a:endParaRPr lang="en-GB" sz="2800" dirty="0">
              <a:solidFill>
                <a:schemeClr val="bg1"/>
              </a:solidFill>
              <a:latin typeface="Letter-join Print Plus 3" panose="02000805000000020003" pitchFamily="50" charset="0"/>
            </a:endParaRPr>
          </a:p>
          <a:p>
            <a:pPr marL="0" indent="0">
              <a:buNone/>
            </a:pPr>
            <a:r>
              <a:rPr lang="en-GB" sz="2800" dirty="0">
                <a:solidFill>
                  <a:schemeClr val="bg1"/>
                </a:solidFill>
                <a:latin typeface="Letter-join Print Plus 3" panose="02000805000000020003" pitchFamily="50" charset="0"/>
              </a:rPr>
              <a:t>Book-related talk introduces children to language they might not hear in ordinary conversation.   </a:t>
            </a:r>
          </a:p>
        </p:txBody>
      </p:sp>
      <p:pic>
        <p:nvPicPr>
          <p:cNvPr id="6" name="Picture 5">
            <a:extLst>
              <a:ext uri="{FF2B5EF4-FFF2-40B4-BE49-F238E27FC236}">
                <a16:creationId xmlns:a16="http://schemas.microsoft.com/office/drawing/2014/main" id="{98E419BF-2D6D-4739-9780-754090FA9091}"/>
              </a:ext>
            </a:extLst>
          </p:cNvPr>
          <p:cNvPicPr>
            <a:picLocks noChangeAspect="1"/>
          </p:cNvPicPr>
          <p:nvPr/>
        </p:nvPicPr>
        <p:blipFill>
          <a:blip r:embed="rId2"/>
          <a:stretch>
            <a:fillRect/>
          </a:stretch>
        </p:blipFill>
        <p:spPr>
          <a:xfrm>
            <a:off x="10656431" y="130844"/>
            <a:ext cx="940750" cy="1125684"/>
          </a:xfrm>
          <a:prstGeom prst="rect">
            <a:avLst/>
          </a:prstGeom>
        </p:spPr>
      </p:pic>
      <p:pic>
        <p:nvPicPr>
          <p:cNvPr id="7" name="Content Placeholder 6">
            <a:extLst>
              <a:ext uri="{FF2B5EF4-FFF2-40B4-BE49-F238E27FC236}">
                <a16:creationId xmlns:a16="http://schemas.microsoft.com/office/drawing/2014/main" id="{33ABCA9F-C483-4029-9E29-038450E80D6B}"/>
              </a:ext>
            </a:extLst>
          </p:cNvPr>
          <p:cNvPicPr>
            <a:picLocks noGrp="1" noChangeAspect="1"/>
          </p:cNvPicPr>
          <p:nvPr>
            <p:ph idx="1"/>
          </p:nvPr>
        </p:nvPicPr>
        <p:blipFill>
          <a:blip r:embed="rId3"/>
          <a:stretch>
            <a:fillRect/>
          </a:stretch>
        </p:blipFill>
        <p:spPr>
          <a:xfrm>
            <a:off x="899832" y="4569912"/>
            <a:ext cx="8658993" cy="1965642"/>
          </a:xfrm>
          <a:prstGeom prst="rect">
            <a:avLst/>
          </a:prstGeom>
        </p:spPr>
      </p:pic>
      <p:pic>
        <p:nvPicPr>
          <p:cNvPr id="10" name="Picture 9">
            <a:extLst>
              <a:ext uri="{FF2B5EF4-FFF2-40B4-BE49-F238E27FC236}">
                <a16:creationId xmlns:a16="http://schemas.microsoft.com/office/drawing/2014/main" id="{A2A0B0CA-CF7A-4333-B2FD-115A5102577F}"/>
              </a:ext>
            </a:extLst>
          </p:cNvPr>
          <p:cNvPicPr>
            <a:picLocks noChangeAspect="1"/>
          </p:cNvPicPr>
          <p:nvPr/>
        </p:nvPicPr>
        <p:blipFill>
          <a:blip r:embed="rId4"/>
          <a:stretch>
            <a:fillRect/>
          </a:stretch>
        </p:blipFill>
        <p:spPr>
          <a:xfrm>
            <a:off x="10111389" y="4569912"/>
            <a:ext cx="1397629" cy="1972885"/>
          </a:xfrm>
          <a:prstGeom prst="rect">
            <a:avLst/>
          </a:prstGeom>
        </p:spPr>
      </p:pic>
    </p:spTree>
    <p:extLst>
      <p:ext uri="{BB962C8B-B14F-4D97-AF65-F5344CB8AC3E}">
        <p14:creationId xmlns:p14="http://schemas.microsoft.com/office/powerpoint/2010/main" val="16638807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93DB-C43D-460A-9A5F-30ADC67855F3}"/>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5ACB413-4CDE-4A1E-941A-638560E05BFE}"/>
              </a:ext>
            </a:extLst>
          </p:cNvPr>
          <p:cNvSpPr>
            <a:spLocks noGrp="1"/>
          </p:cNvSpPr>
          <p:nvPr>
            <p:ph idx="1"/>
          </p:nvPr>
        </p:nvSpPr>
        <p:spPr>
          <a:xfrm>
            <a:off x="496920" y="1400907"/>
            <a:ext cx="9705859" cy="4195481"/>
          </a:xfrm>
          <a:solidFill>
            <a:schemeClr val="tx1"/>
          </a:solidFill>
          <a:ln>
            <a:solidFill>
              <a:schemeClr val="bg1"/>
            </a:solidFill>
          </a:ln>
        </p:spPr>
        <p:txBody>
          <a:bodyPr>
            <a:normAutofit fontScale="77500" lnSpcReduction="20000"/>
          </a:bodyPr>
          <a:lstStyle/>
          <a:p>
            <a:pPr marL="0" indent="0">
              <a:buNone/>
            </a:pPr>
            <a:r>
              <a:rPr lang="en-GB" sz="5200" dirty="0">
                <a:solidFill>
                  <a:schemeClr val="bg1"/>
                </a:solidFill>
                <a:latin typeface="Letter-join Print Plus 3" panose="02000805000000020003" pitchFamily="50" charset="0"/>
              </a:rPr>
              <a:t>Younger readers – choose a picture book</a:t>
            </a:r>
          </a:p>
          <a:p>
            <a:pPr marL="0" indent="0">
              <a:buNone/>
            </a:pPr>
            <a:r>
              <a:rPr lang="en-GB" sz="5200" dirty="0">
                <a:solidFill>
                  <a:schemeClr val="bg1"/>
                </a:solidFill>
                <a:latin typeface="Letter-join Print Plus 3" panose="02000805000000020003" pitchFamily="50" charset="0"/>
              </a:rPr>
              <a:t>Older readers – a chapter, page, paragraph, group of sentences</a:t>
            </a:r>
          </a:p>
          <a:p>
            <a:pPr marL="0" indent="0">
              <a:buNone/>
            </a:pPr>
            <a:endParaRPr lang="en-GB" sz="5200" dirty="0">
              <a:solidFill>
                <a:schemeClr val="bg1"/>
              </a:solidFill>
              <a:latin typeface="Letter-join Print Plus 3" panose="02000805000000020003" pitchFamily="50" charset="0"/>
            </a:endParaRPr>
          </a:p>
          <a:p>
            <a:r>
              <a:rPr lang="en-GB" sz="5200" dirty="0">
                <a:solidFill>
                  <a:schemeClr val="bg1"/>
                </a:solidFill>
                <a:latin typeface="Letter-join Print Plus 3" panose="02000805000000020003" pitchFamily="50" charset="0"/>
              </a:rPr>
              <a:t>Read to them, 2-3 times</a:t>
            </a:r>
          </a:p>
          <a:p>
            <a:r>
              <a:rPr lang="en-GB" sz="5200" dirty="0">
                <a:solidFill>
                  <a:schemeClr val="bg1"/>
                </a:solidFill>
                <a:latin typeface="Letter-join Print Plus 3" panose="02000805000000020003" pitchFamily="50" charset="0"/>
              </a:rPr>
              <a:t>Read with them, 2-3 times </a:t>
            </a:r>
          </a:p>
          <a:p>
            <a:r>
              <a:rPr lang="en-GB" sz="5200" dirty="0">
                <a:solidFill>
                  <a:schemeClr val="bg1"/>
                </a:solidFill>
                <a:latin typeface="Letter-join Print Plus 3" panose="02000805000000020003" pitchFamily="50" charset="0"/>
              </a:rPr>
              <a:t>Child reads to you 2-3 times</a:t>
            </a:r>
          </a:p>
          <a:p>
            <a:endParaRPr lang="en-GB" dirty="0"/>
          </a:p>
        </p:txBody>
      </p:sp>
      <p:pic>
        <p:nvPicPr>
          <p:cNvPr id="4" name="Picture 3">
            <a:extLst>
              <a:ext uri="{FF2B5EF4-FFF2-40B4-BE49-F238E27FC236}">
                <a16:creationId xmlns:a16="http://schemas.microsoft.com/office/drawing/2014/main" id="{577B5FA0-04CE-41A4-89CD-4BDB5DC884EA}"/>
              </a:ext>
            </a:extLst>
          </p:cNvPr>
          <p:cNvPicPr>
            <a:picLocks noChangeAspect="1"/>
          </p:cNvPicPr>
          <p:nvPr/>
        </p:nvPicPr>
        <p:blipFill>
          <a:blip r:embed="rId2"/>
          <a:stretch>
            <a:fillRect/>
          </a:stretch>
        </p:blipFill>
        <p:spPr>
          <a:xfrm>
            <a:off x="10309922" y="275223"/>
            <a:ext cx="940750" cy="1125684"/>
          </a:xfrm>
          <a:prstGeom prst="rect">
            <a:avLst/>
          </a:prstGeom>
        </p:spPr>
      </p:pic>
      <p:pic>
        <p:nvPicPr>
          <p:cNvPr id="5" name="Picture 4">
            <a:extLst>
              <a:ext uri="{FF2B5EF4-FFF2-40B4-BE49-F238E27FC236}">
                <a16:creationId xmlns:a16="http://schemas.microsoft.com/office/drawing/2014/main" id="{A070389C-3F65-406E-A51B-77484C943699}"/>
              </a:ext>
            </a:extLst>
          </p:cNvPr>
          <p:cNvPicPr>
            <a:picLocks noChangeAspect="1"/>
          </p:cNvPicPr>
          <p:nvPr/>
        </p:nvPicPr>
        <p:blipFill>
          <a:blip r:embed="rId3"/>
          <a:stretch>
            <a:fillRect/>
          </a:stretch>
        </p:blipFill>
        <p:spPr>
          <a:xfrm>
            <a:off x="7928022" y="4239271"/>
            <a:ext cx="3666147" cy="2305306"/>
          </a:xfrm>
          <a:prstGeom prst="rect">
            <a:avLst/>
          </a:prstGeom>
        </p:spPr>
      </p:pic>
      <p:pic>
        <p:nvPicPr>
          <p:cNvPr id="9" name="Picture 8">
            <a:extLst>
              <a:ext uri="{FF2B5EF4-FFF2-40B4-BE49-F238E27FC236}">
                <a16:creationId xmlns:a16="http://schemas.microsoft.com/office/drawing/2014/main" id="{6C0B674F-4292-4E7B-B91D-B2E6DC319496}"/>
              </a:ext>
            </a:extLst>
          </p:cNvPr>
          <p:cNvPicPr>
            <a:picLocks noChangeAspect="1"/>
          </p:cNvPicPr>
          <p:nvPr/>
        </p:nvPicPr>
        <p:blipFill>
          <a:blip r:embed="rId4"/>
          <a:stretch>
            <a:fillRect/>
          </a:stretch>
        </p:blipFill>
        <p:spPr>
          <a:xfrm>
            <a:off x="10519405" y="3178743"/>
            <a:ext cx="1074764" cy="810271"/>
          </a:xfrm>
          <a:prstGeom prst="rect">
            <a:avLst/>
          </a:prstGeom>
        </p:spPr>
      </p:pic>
      <p:sp>
        <p:nvSpPr>
          <p:cNvPr id="10" name="TextBox 9">
            <a:extLst>
              <a:ext uri="{FF2B5EF4-FFF2-40B4-BE49-F238E27FC236}">
                <a16:creationId xmlns:a16="http://schemas.microsoft.com/office/drawing/2014/main" id="{EB37ACF2-28FF-45B4-8631-14B158A3EC57}"/>
              </a:ext>
            </a:extLst>
          </p:cNvPr>
          <p:cNvSpPr txBox="1"/>
          <p:nvPr/>
        </p:nvSpPr>
        <p:spPr>
          <a:xfrm>
            <a:off x="1801091" y="275223"/>
            <a:ext cx="4888467" cy="830997"/>
          </a:xfrm>
          <a:prstGeom prst="rect">
            <a:avLst/>
          </a:prstGeom>
          <a:solidFill>
            <a:schemeClr val="tx1"/>
          </a:solidFill>
          <a:ln>
            <a:solidFill>
              <a:schemeClr val="bg1"/>
            </a:solidFill>
          </a:ln>
        </p:spPr>
        <p:txBody>
          <a:bodyPr wrap="square" rtlCol="0">
            <a:spAutoFit/>
          </a:bodyPr>
          <a:lstStyle/>
          <a:p>
            <a:r>
              <a:rPr lang="en-GB" sz="4800" dirty="0">
                <a:solidFill>
                  <a:schemeClr val="bg1"/>
                </a:solidFill>
                <a:latin typeface="Letter-join Print Plus 3" panose="02000805000000020003" pitchFamily="50" charset="0"/>
              </a:rPr>
              <a:t>Reading at home</a:t>
            </a:r>
          </a:p>
        </p:txBody>
      </p:sp>
    </p:spTree>
    <p:extLst>
      <p:ext uri="{BB962C8B-B14F-4D97-AF65-F5344CB8AC3E}">
        <p14:creationId xmlns:p14="http://schemas.microsoft.com/office/powerpoint/2010/main" val="4272746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6809" y="102919"/>
            <a:ext cx="9404723" cy="1400530"/>
          </a:xfrm>
        </p:spPr>
        <p:txBody>
          <a:bodyPr/>
          <a:lstStyle/>
          <a:p>
            <a:r>
              <a:rPr lang="en-GB" sz="5400" dirty="0">
                <a:latin typeface="Letter-join Plus 6" panose="02000505000000020003" pitchFamily="50" charset="0"/>
              </a:rPr>
              <a:t> </a:t>
            </a:r>
            <a:br>
              <a:rPr lang="en-GB" dirty="0"/>
            </a:br>
            <a:endParaRPr lang="en-GB" dirty="0"/>
          </a:p>
        </p:txBody>
      </p:sp>
      <p:sp>
        <p:nvSpPr>
          <p:cNvPr id="3" name="Content Placeholder 2"/>
          <p:cNvSpPr>
            <a:spLocks noGrp="1"/>
          </p:cNvSpPr>
          <p:nvPr>
            <p:ph idx="1"/>
          </p:nvPr>
        </p:nvSpPr>
        <p:spPr>
          <a:xfrm>
            <a:off x="236809" y="1331259"/>
            <a:ext cx="11291888" cy="4195481"/>
          </a:xfrm>
          <a:solidFill>
            <a:schemeClr val="tx1"/>
          </a:solidFill>
          <a:ln>
            <a:solidFill>
              <a:schemeClr val="bg1"/>
            </a:solidFill>
          </a:ln>
        </p:spPr>
        <p:txBody>
          <a:bodyPr>
            <a:normAutofit/>
          </a:bodyPr>
          <a:lstStyle/>
          <a:p>
            <a:pPr marL="0" indent="0">
              <a:buNone/>
            </a:pPr>
            <a:r>
              <a:rPr lang="en-GB" sz="3600" dirty="0">
                <a:solidFill>
                  <a:schemeClr val="bg1"/>
                </a:solidFill>
                <a:latin typeface="Letter-join Print Plus 3" panose="02000805000000020003" pitchFamily="50" charset="0"/>
              </a:rPr>
              <a:t>“</a:t>
            </a:r>
            <a:r>
              <a:rPr lang="en-GB" sz="3200" dirty="0">
                <a:solidFill>
                  <a:schemeClr val="bg1"/>
                </a:solidFill>
                <a:latin typeface="Letter-join Print Plus 3" panose="02000805000000020003" pitchFamily="50" charset="0"/>
              </a:rPr>
              <a:t>We are teachers who read, and readers who teach”</a:t>
            </a:r>
          </a:p>
          <a:p>
            <a:pPr marL="0" indent="0">
              <a:buNone/>
            </a:pPr>
            <a:endParaRPr lang="en-GB" sz="3200" dirty="0">
              <a:solidFill>
                <a:schemeClr val="bg1"/>
              </a:solidFill>
              <a:latin typeface="Letter-join Print Plus 3" panose="02000805000000020003" pitchFamily="50" charset="0"/>
            </a:endParaRPr>
          </a:p>
          <a:p>
            <a:pPr marL="0" indent="0">
              <a:buNone/>
            </a:pPr>
            <a:r>
              <a:rPr lang="en-GB" sz="3200" dirty="0">
                <a:solidFill>
                  <a:schemeClr val="bg1"/>
                </a:solidFill>
                <a:latin typeface="Letter-join Print Plus 3" panose="02000805000000020003" pitchFamily="50" charset="0"/>
              </a:rPr>
              <a:t>In terms of influencing pupils, teachers are the best promoters.  Pupils are willing to trust the judgement of a teacher who says, “I think you’ll enjoy this one”.  Children feel that their teacher knows them well enough to care about the likes and dislikes.</a:t>
            </a:r>
          </a:p>
          <a:p>
            <a:pPr marL="0" indent="0">
              <a:buNone/>
            </a:pPr>
            <a:endParaRPr lang="en-GB" sz="2800" dirty="0">
              <a:latin typeface="Letter-join Plus 6" panose="02000505000000020003" pitchFamily="50" charset="0"/>
            </a:endParaRPr>
          </a:p>
        </p:txBody>
      </p:sp>
      <p:pic>
        <p:nvPicPr>
          <p:cNvPr id="5" name="Picture 4"/>
          <p:cNvPicPr>
            <a:picLocks noChangeAspect="1"/>
          </p:cNvPicPr>
          <p:nvPr/>
        </p:nvPicPr>
        <p:blipFill>
          <a:blip r:embed="rId2"/>
          <a:stretch>
            <a:fillRect/>
          </a:stretch>
        </p:blipFill>
        <p:spPr>
          <a:xfrm>
            <a:off x="10390909" y="297205"/>
            <a:ext cx="946745" cy="1153376"/>
          </a:xfrm>
          <a:prstGeom prst="rect">
            <a:avLst/>
          </a:prstGeom>
        </p:spPr>
      </p:pic>
      <p:sp>
        <p:nvSpPr>
          <p:cNvPr id="6" name="TextBox 5"/>
          <p:cNvSpPr txBox="1"/>
          <p:nvPr/>
        </p:nvSpPr>
        <p:spPr>
          <a:xfrm>
            <a:off x="1801091" y="263799"/>
            <a:ext cx="5879869" cy="830997"/>
          </a:xfrm>
          <a:prstGeom prst="rect">
            <a:avLst/>
          </a:prstGeom>
          <a:solidFill>
            <a:schemeClr val="tx1"/>
          </a:solidFill>
          <a:ln>
            <a:solidFill>
              <a:schemeClr val="bg1"/>
            </a:solidFill>
          </a:ln>
        </p:spPr>
        <p:txBody>
          <a:bodyPr wrap="square" rtlCol="0">
            <a:spAutoFit/>
          </a:bodyPr>
          <a:lstStyle/>
          <a:p>
            <a:r>
              <a:rPr lang="en-GB" sz="4800" dirty="0">
                <a:solidFill>
                  <a:schemeClr val="bg1"/>
                </a:solidFill>
                <a:latin typeface="Letter-join Print Plus 3" panose="02000805000000020003" pitchFamily="50" charset="0"/>
              </a:rPr>
              <a:t>Reading at Manland</a:t>
            </a:r>
          </a:p>
        </p:txBody>
      </p:sp>
      <p:pic>
        <p:nvPicPr>
          <p:cNvPr id="12" name="Picture 11"/>
          <p:cNvPicPr>
            <a:picLocks noChangeAspect="1"/>
          </p:cNvPicPr>
          <p:nvPr/>
        </p:nvPicPr>
        <p:blipFill>
          <a:blip r:embed="rId3"/>
          <a:stretch>
            <a:fillRect/>
          </a:stretch>
        </p:blipFill>
        <p:spPr>
          <a:xfrm>
            <a:off x="9775483" y="4835893"/>
            <a:ext cx="1230851" cy="1737462"/>
          </a:xfrm>
          <a:prstGeom prst="rect">
            <a:avLst/>
          </a:prstGeom>
        </p:spPr>
      </p:pic>
      <p:pic>
        <p:nvPicPr>
          <p:cNvPr id="7" name="Picture 6"/>
          <p:cNvPicPr>
            <a:picLocks noChangeAspect="1"/>
          </p:cNvPicPr>
          <p:nvPr/>
        </p:nvPicPr>
        <p:blipFill>
          <a:blip r:embed="rId4"/>
          <a:stretch>
            <a:fillRect/>
          </a:stretch>
        </p:blipFill>
        <p:spPr>
          <a:xfrm rot="5400000">
            <a:off x="5378965" y="4577823"/>
            <a:ext cx="1737462" cy="2617052"/>
          </a:xfrm>
          <a:prstGeom prst="rect">
            <a:avLst/>
          </a:prstGeom>
        </p:spPr>
      </p:pic>
      <p:pic>
        <p:nvPicPr>
          <p:cNvPr id="8" name="Picture 7"/>
          <p:cNvPicPr>
            <a:picLocks noChangeAspect="1"/>
          </p:cNvPicPr>
          <p:nvPr/>
        </p:nvPicPr>
        <p:blipFill>
          <a:blip r:embed="rId5"/>
          <a:stretch>
            <a:fillRect/>
          </a:stretch>
        </p:blipFill>
        <p:spPr>
          <a:xfrm rot="5400000">
            <a:off x="1951463" y="4783112"/>
            <a:ext cx="2046026" cy="1909892"/>
          </a:xfrm>
          <a:prstGeom prst="rect">
            <a:avLst/>
          </a:prstGeom>
        </p:spPr>
      </p:pic>
    </p:spTree>
    <p:extLst>
      <p:ext uri="{BB962C8B-B14F-4D97-AF65-F5344CB8AC3E}">
        <p14:creationId xmlns:p14="http://schemas.microsoft.com/office/powerpoint/2010/main" val="2758754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6809" y="102919"/>
            <a:ext cx="9404723" cy="1400530"/>
          </a:xfrm>
        </p:spPr>
        <p:txBody>
          <a:bodyPr/>
          <a:lstStyle/>
          <a:p>
            <a:r>
              <a:rPr lang="en-GB" sz="5400" dirty="0">
                <a:latin typeface="Letter-join Plus 6" panose="02000505000000020003" pitchFamily="50" charset="0"/>
              </a:rPr>
              <a:t> </a:t>
            </a:r>
            <a:br>
              <a:rPr lang="en-GB" dirty="0"/>
            </a:br>
            <a:endParaRPr lang="en-GB" dirty="0"/>
          </a:p>
        </p:txBody>
      </p:sp>
      <p:sp>
        <p:nvSpPr>
          <p:cNvPr id="3" name="Content Placeholder 2"/>
          <p:cNvSpPr>
            <a:spLocks noGrp="1"/>
          </p:cNvSpPr>
          <p:nvPr>
            <p:ph idx="1"/>
          </p:nvPr>
        </p:nvSpPr>
        <p:spPr>
          <a:xfrm>
            <a:off x="1531389" y="1255676"/>
            <a:ext cx="11291888" cy="4195481"/>
          </a:xfrm>
        </p:spPr>
        <p:txBody>
          <a:bodyPr>
            <a:normAutofit/>
          </a:bodyPr>
          <a:lstStyle/>
          <a:p>
            <a:pPr marL="0" indent="0">
              <a:buNone/>
            </a:pPr>
            <a:r>
              <a:rPr lang="en-GB" sz="2800" dirty="0">
                <a:latin typeface="Letter-join Plus 6" panose="02000505000000020003" pitchFamily="50" charset="0"/>
              </a:rPr>
              <a:t>  </a:t>
            </a:r>
            <a:endParaRPr lang="en-GB" sz="2800" u="sng" dirty="0">
              <a:latin typeface="Letter-join Plus 6" panose="02000505000000020003" pitchFamily="50" charset="0"/>
            </a:endParaRPr>
          </a:p>
        </p:txBody>
      </p:sp>
      <p:sp>
        <p:nvSpPr>
          <p:cNvPr id="6" name="TextBox 5"/>
          <p:cNvSpPr txBox="1"/>
          <p:nvPr/>
        </p:nvSpPr>
        <p:spPr>
          <a:xfrm>
            <a:off x="1801091" y="189908"/>
            <a:ext cx="7730836" cy="830997"/>
          </a:xfrm>
          <a:prstGeom prst="rect">
            <a:avLst/>
          </a:prstGeom>
          <a:noFill/>
        </p:spPr>
        <p:txBody>
          <a:bodyPr wrap="square" rtlCol="0">
            <a:spAutoFit/>
          </a:bodyPr>
          <a:lstStyle/>
          <a:p>
            <a:endParaRPr lang="en-GB" sz="4800" dirty="0">
              <a:latin typeface="Letter-join Plus 6" panose="02000505000000020003" pitchFamily="50" charset="0"/>
            </a:endParaRPr>
          </a:p>
        </p:txBody>
      </p:sp>
      <p:sp>
        <p:nvSpPr>
          <p:cNvPr id="8" name="TextBox 7"/>
          <p:cNvSpPr txBox="1"/>
          <p:nvPr/>
        </p:nvSpPr>
        <p:spPr>
          <a:xfrm>
            <a:off x="3795996" y="3916148"/>
            <a:ext cx="6022109" cy="461665"/>
          </a:xfrm>
          <a:prstGeom prst="rect">
            <a:avLst/>
          </a:prstGeom>
          <a:noFill/>
        </p:spPr>
        <p:txBody>
          <a:bodyPr wrap="square" rtlCol="0">
            <a:spAutoFit/>
          </a:bodyPr>
          <a:lstStyle/>
          <a:p>
            <a:endParaRPr lang="en-GB" sz="2400" dirty="0">
              <a:latin typeface="Letter-join Plus 6" panose="02000505000000020003" pitchFamily="50" charset="0"/>
            </a:endParaRPr>
          </a:p>
        </p:txBody>
      </p:sp>
      <p:sp>
        <p:nvSpPr>
          <p:cNvPr id="10" name="TextBox 9"/>
          <p:cNvSpPr txBox="1"/>
          <p:nvPr/>
        </p:nvSpPr>
        <p:spPr>
          <a:xfrm>
            <a:off x="236809" y="102919"/>
            <a:ext cx="11151777" cy="6555641"/>
          </a:xfrm>
          <a:prstGeom prst="rect">
            <a:avLst/>
          </a:prstGeom>
          <a:solidFill>
            <a:schemeClr val="tx1"/>
          </a:solidFill>
          <a:ln>
            <a:solidFill>
              <a:schemeClr val="bg1"/>
            </a:solidFill>
          </a:ln>
        </p:spPr>
        <p:txBody>
          <a:bodyPr wrap="square" rtlCol="0">
            <a:spAutoFit/>
          </a:bodyPr>
          <a:lstStyle/>
          <a:p>
            <a:pPr algn="ctr"/>
            <a:r>
              <a:rPr lang="en-GB" sz="2800" u="sng" dirty="0">
                <a:solidFill>
                  <a:schemeClr val="bg1"/>
                </a:solidFill>
                <a:latin typeface="Letter-join Print Plus 3" panose="02000805000000020003" pitchFamily="50" charset="0"/>
              </a:rPr>
              <a:t>Thriving on repetition</a:t>
            </a:r>
          </a:p>
          <a:p>
            <a:pPr algn="ctr"/>
            <a:endParaRPr lang="en-GB" sz="2800" u="sng" dirty="0">
              <a:solidFill>
                <a:schemeClr val="bg1"/>
              </a:solidFill>
              <a:latin typeface="Letter-join Print Plus 3" panose="02000805000000020003" pitchFamily="50" charset="0"/>
            </a:endParaRPr>
          </a:p>
          <a:p>
            <a:pPr algn="ctr"/>
            <a:endParaRPr lang="en-GB" sz="2800" u="sng" dirty="0">
              <a:solidFill>
                <a:schemeClr val="bg1"/>
              </a:solidFill>
              <a:latin typeface="Letter-join Print Plus 3" panose="02000805000000020003" pitchFamily="50" charset="0"/>
            </a:endParaRPr>
          </a:p>
          <a:p>
            <a:r>
              <a:rPr lang="en-GB" sz="2800" dirty="0">
                <a:solidFill>
                  <a:schemeClr val="bg1"/>
                </a:solidFill>
                <a:latin typeface="Letter-join Print Plus 3" panose="02000805000000020003" pitchFamily="50" charset="0"/>
              </a:rPr>
              <a:t>It’s not just the range of stories children listen to that matters. </a:t>
            </a:r>
          </a:p>
          <a:p>
            <a:r>
              <a:rPr lang="en-GB" sz="2800" dirty="0">
                <a:solidFill>
                  <a:schemeClr val="bg1"/>
                </a:solidFill>
                <a:latin typeface="Letter-join Print Plus 3" panose="02000805000000020003" pitchFamily="50" charset="0"/>
              </a:rPr>
              <a:t>On each re-reading, their familiarity with the story deepens, and with that comes greater emotional engagement.  </a:t>
            </a:r>
          </a:p>
          <a:p>
            <a:endParaRPr lang="en-GB" sz="2800" dirty="0">
              <a:solidFill>
                <a:schemeClr val="bg1"/>
              </a:solidFill>
              <a:latin typeface="Letter-join Print Plus 3" panose="02000805000000020003" pitchFamily="50" charset="0"/>
            </a:endParaRPr>
          </a:p>
          <a:p>
            <a:r>
              <a:rPr lang="en-GB" sz="2800" dirty="0">
                <a:solidFill>
                  <a:schemeClr val="bg1"/>
                </a:solidFill>
                <a:latin typeface="Letter-join Print Plus 3" panose="02000805000000020003" pitchFamily="50" charset="0"/>
              </a:rPr>
              <a:t>When children ask for a story to be re-read, they’re asking for another chance to explore the language, the characters and the feelings, and to relive the emotions they felt on that first reading.  There is comfort in knowing what is coming next.  They wait for the favourite bits, ready to join in or be scared, safe in the knowledge that it all works out fine in the end.  Their attachment to the story equips them to retell it and, when they have learnt to read, encourages them to read it for themselves. </a:t>
            </a:r>
            <a:endParaRPr lang="en-GB" sz="2800" b="1" dirty="0">
              <a:latin typeface="Letter-join Plus 6" panose="02000505000000020003" pitchFamily="50" charset="0"/>
            </a:endParaRPr>
          </a:p>
        </p:txBody>
      </p:sp>
      <p:pic>
        <p:nvPicPr>
          <p:cNvPr id="7" name="Picture 6"/>
          <p:cNvPicPr>
            <a:picLocks noChangeAspect="1"/>
          </p:cNvPicPr>
          <p:nvPr/>
        </p:nvPicPr>
        <p:blipFill>
          <a:blip r:embed="rId2"/>
          <a:stretch>
            <a:fillRect/>
          </a:stretch>
        </p:blipFill>
        <p:spPr>
          <a:xfrm>
            <a:off x="386435" y="245580"/>
            <a:ext cx="1265030" cy="990686"/>
          </a:xfrm>
          <a:prstGeom prst="rect">
            <a:avLst/>
          </a:prstGeom>
        </p:spPr>
      </p:pic>
      <p:pic>
        <p:nvPicPr>
          <p:cNvPr id="9" name="Picture 8"/>
          <p:cNvPicPr>
            <a:picLocks noChangeAspect="1"/>
          </p:cNvPicPr>
          <p:nvPr/>
        </p:nvPicPr>
        <p:blipFill>
          <a:blip r:embed="rId3"/>
          <a:stretch>
            <a:fillRect/>
          </a:stretch>
        </p:blipFill>
        <p:spPr>
          <a:xfrm>
            <a:off x="2167428" y="159420"/>
            <a:ext cx="1071070" cy="1316665"/>
          </a:xfrm>
          <a:prstGeom prst="rect">
            <a:avLst/>
          </a:prstGeom>
        </p:spPr>
      </p:pic>
      <p:pic>
        <p:nvPicPr>
          <p:cNvPr id="11" name="Picture 10"/>
          <p:cNvPicPr>
            <a:picLocks noChangeAspect="1"/>
          </p:cNvPicPr>
          <p:nvPr/>
        </p:nvPicPr>
        <p:blipFill>
          <a:blip r:embed="rId4"/>
          <a:stretch>
            <a:fillRect/>
          </a:stretch>
        </p:blipFill>
        <p:spPr>
          <a:xfrm>
            <a:off x="7800427" y="179112"/>
            <a:ext cx="1277279" cy="1277279"/>
          </a:xfrm>
          <a:prstGeom prst="rect">
            <a:avLst/>
          </a:prstGeom>
        </p:spPr>
      </p:pic>
      <p:pic>
        <p:nvPicPr>
          <p:cNvPr id="12" name="Picture 11"/>
          <p:cNvPicPr>
            <a:picLocks noChangeAspect="1"/>
          </p:cNvPicPr>
          <p:nvPr/>
        </p:nvPicPr>
        <p:blipFill>
          <a:blip r:embed="rId5"/>
          <a:stretch>
            <a:fillRect/>
          </a:stretch>
        </p:blipFill>
        <p:spPr>
          <a:xfrm>
            <a:off x="9757694" y="189592"/>
            <a:ext cx="1116615" cy="1282151"/>
          </a:xfrm>
          <a:prstGeom prst="rect">
            <a:avLst/>
          </a:prstGeom>
        </p:spPr>
      </p:pic>
    </p:spTree>
    <p:extLst>
      <p:ext uri="{BB962C8B-B14F-4D97-AF65-F5344CB8AC3E}">
        <p14:creationId xmlns:p14="http://schemas.microsoft.com/office/powerpoint/2010/main" val="9994351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endParaRPr lang="en-GB" dirty="0"/>
          </a:p>
        </p:txBody>
      </p:sp>
      <p:sp>
        <p:nvSpPr>
          <p:cNvPr id="3" name="Content Placeholder 2"/>
          <p:cNvSpPr>
            <a:spLocks noGrp="1"/>
          </p:cNvSpPr>
          <p:nvPr>
            <p:ph idx="1"/>
          </p:nvPr>
        </p:nvSpPr>
        <p:spPr/>
        <p:txBody>
          <a:bodyPr/>
          <a:lstStyle/>
          <a:p>
            <a:endParaRPr lang="en-GB" dirty="0"/>
          </a:p>
        </p:txBody>
      </p:sp>
      <p:pic>
        <p:nvPicPr>
          <p:cNvPr id="4" name="Picture 2" descr="Cute wedding readings for children of all ages — Celebrant Kathry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020" y="380048"/>
            <a:ext cx="4413421" cy="294640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The Boy At the Back of the Class: Onjali Rau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Rectangle 7"/>
          <p:cNvSpPr/>
          <p:nvPr/>
        </p:nvSpPr>
        <p:spPr>
          <a:xfrm>
            <a:off x="2612730" y="1357745"/>
            <a:ext cx="8664870" cy="5218546"/>
          </a:xfrm>
          <a:prstGeom prst="rect">
            <a:avLst/>
          </a:prstGeom>
          <a:solidFill>
            <a:schemeClr val="tx1"/>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2060"/>
                </a:solidFill>
                <a:latin typeface="Letter-join Print Plus 3" panose="02000805000000020003" pitchFamily="50" charset="0"/>
              </a:rPr>
              <a:t>Inspiring boys to read …</a:t>
            </a:r>
          </a:p>
        </p:txBody>
      </p:sp>
      <p:pic>
        <p:nvPicPr>
          <p:cNvPr id="10" name="Picture 9"/>
          <p:cNvPicPr>
            <a:picLocks noChangeAspect="1"/>
          </p:cNvPicPr>
          <p:nvPr/>
        </p:nvPicPr>
        <p:blipFill>
          <a:blip r:embed="rId3"/>
          <a:stretch>
            <a:fillRect/>
          </a:stretch>
        </p:blipFill>
        <p:spPr>
          <a:xfrm>
            <a:off x="9531199" y="1506885"/>
            <a:ext cx="1519452" cy="2301112"/>
          </a:xfrm>
          <a:prstGeom prst="rect">
            <a:avLst/>
          </a:prstGeom>
        </p:spPr>
      </p:pic>
      <p:pic>
        <p:nvPicPr>
          <p:cNvPr id="11" name="Picture 10"/>
          <p:cNvPicPr>
            <a:picLocks noChangeAspect="1"/>
          </p:cNvPicPr>
          <p:nvPr/>
        </p:nvPicPr>
        <p:blipFill>
          <a:blip r:embed="rId4"/>
          <a:stretch>
            <a:fillRect/>
          </a:stretch>
        </p:blipFill>
        <p:spPr>
          <a:xfrm>
            <a:off x="9034318" y="4232836"/>
            <a:ext cx="1447925" cy="2179509"/>
          </a:xfrm>
          <a:prstGeom prst="rect">
            <a:avLst/>
          </a:prstGeom>
        </p:spPr>
      </p:pic>
      <p:pic>
        <p:nvPicPr>
          <p:cNvPr id="12" name="Picture 11"/>
          <p:cNvPicPr>
            <a:picLocks noChangeAspect="1"/>
          </p:cNvPicPr>
          <p:nvPr/>
        </p:nvPicPr>
        <p:blipFill>
          <a:blip r:embed="rId5"/>
          <a:stretch>
            <a:fillRect/>
          </a:stretch>
        </p:blipFill>
        <p:spPr>
          <a:xfrm>
            <a:off x="2986860" y="4150658"/>
            <a:ext cx="1470787" cy="2187130"/>
          </a:xfrm>
          <a:prstGeom prst="rect">
            <a:avLst/>
          </a:prstGeom>
        </p:spPr>
      </p:pic>
      <p:pic>
        <p:nvPicPr>
          <p:cNvPr id="13" name="Picture 12"/>
          <p:cNvPicPr>
            <a:picLocks noChangeAspect="1"/>
          </p:cNvPicPr>
          <p:nvPr/>
        </p:nvPicPr>
        <p:blipFill>
          <a:blip r:embed="rId6"/>
          <a:stretch>
            <a:fillRect/>
          </a:stretch>
        </p:blipFill>
        <p:spPr>
          <a:xfrm>
            <a:off x="6014399" y="4260939"/>
            <a:ext cx="1463167" cy="2187130"/>
          </a:xfrm>
          <a:prstGeom prst="rect">
            <a:avLst/>
          </a:prstGeom>
        </p:spPr>
      </p:pic>
      <p:pic>
        <p:nvPicPr>
          <p:cNvPr id="14" name="Picture 13"/>
          <p:cNvPicPr>
            <a:picLocks noChangeAspect="1"/>
          </p:cNvPicPr>
          <p:nvPr/>
        </p:nvPicPr>
        <p:blipFill>
          <a:blip r:embed="rId7"/>
          <a:stretch>
            <a:fillRect/>
          </a:stretch>
        </p:blipFill>
        <p:spPr>
          <a:xfrm>
            <a:off x="3238910" y="1445689"/>
            <a:ext cx="1386960" cy="2217612"/>
          </a:xfrm>
          <a:prstGeom prst="rect">
            <a:avLst/>
          </a:prstGeom>
        </p:spPr>
      </p:pic>
      <p:sp>
        <p:nvSpPr>
          <p:cNvPr id="15" name="TextBox 14">
            <a:extLst>
              <a:ext uri="{FF2B5EF4-FFF2-40B4-BE49-F238E27FC236}">
                <a16:creationId xmlns:a16="http://schemas.microsoft.com/office/drawing/2014/main" id="{309D8116-8612-4860-9801-EB945B849A8F}"/>
              </a:ext>
            </a:extLst>
          </p:cNvPr>
          <p:cNvSpPr txBox="1"/>
          <p:nvPr/>
        </p:nvSpPr>
        <p:spPr>
          <a:xfrm>
            <a:off x="3331517" y="230308"/>
            <a:ext cx="4888467" cy="830997"/>
          </a:xfrm>
          <a:prstGeom prst="rect">
            <a:avLst/>
          </a:prstGeom>
          <a:solidFill>
            <a:schemeClr val="tx1"/>
          </a:solidFill>
          <a:ln>
            <a:solidFill>
              <a:schemeClr val="bg1"/>
            </a:solidFill>
          </a:ln>
        </p:spPr>
        <p:txBody>
          <a:bodyPr wrap="square" rtlCol="0">
            <a:spAutoFit/>
          </a:bodyPr>
          <a:lstStyle/>
          <a:p>
            <a:r>
              <a:rPr lang="en-GB" sz="4800" dirty="0">
                <a:solidFill>
                  <a:schemeClr val="bg1"/>
                </a:solidFill>
                <a:latin typeface="Letter-join Print Plus 3" panose="02000805000000020003" pitchFamily="50" charset="0"/>
              </a:rPr>
              <a:t>Reading at home</a:t>
            </a:r>
          </a:p>
        </p:txBody>
      </p:sp>
    </p:spTree>
    <p:extLst>
      <p:ext uri="{BB962C8B-B14F-4D97-AF65-F5344CB8AC3E}">
        <p14:creationId xmlns:p14="http://schemas.microsoft.com/office/powerpoint/2010/main" val="2785229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6809" y="6667"/>
            <a:ext cx="9404723" cy="1400530"/>
          </a:xfrm>
        </p:spPr>
        <p:txBody>
          <a:bodyPr/>
          <a:lstStyle/>
          <a:p>
            <a:r>
              <a:rPr lang="en-GB" sz="5400" dirty="0">
                <a:latin typeface="Letter-join Plus 6" panose="02000505000000020003" pitchFamily="50" charset="0"/>
              </a:rPr>
              <a:t> </a:t>
            </a:r>
            <a:br>
              <a:rPr lang="en-GB" dirty="0"/>
            </a:br>
            <a:endParaRPr lang="en-GB" dirty="0"/>
          </a:p>
        </p:txBody>
      </p:sp>
      <p:sp>
        <p:nvSpPr>
          <p:cNvPr id="6" name="TextBox 5"/>
          <p:cNvSpPr txBox="1"/>
          <p:nvPr/>
        </p:nvSpPr>
        <p:spPr>
          <a:xfrm>
            <a:off x="100157" y="238075"/>
            <a:ext cx="5010858" cy="707886"/>
          </a:xfrm>
          <a:prstGeom prst="rect">
            <a:avLst/>
          </a:prstGeom>
          <a:solidFill>
            <a:schemeClr val="tx1"/>
          </a:solidFill>
          <a:ln>
            <a:solidFill>
              <a:schemeClr val="bg1"/>
            </a:solidFill>
          </a:ln>
        </p:spPr>
        <p:txBody>
          <a:bodyPr wrap="square" rtlCol="0">
            <a:spAutoFit/>
          </a:bodyPr>
          <a:lstStyle/>
          <a:p>
            <a:r>
              <a:rPr lang="en-GB" sz="4000" dirty="0">
                <a:solidFill>
                  <a:schemeClr val="bg1"/>
                </a:solidFill>
                <a:latin typeface="Letter-join Print Plus 3" panose="02000805000000020003" pitchFamily="50" charset="0"/>
              </a:rPr>
              <a:t>Reading at Manland</a:t>
            </a:r>
          </a:p>
        </p:txBody>
      </p:sp>
      <p:pic>
        <p:nvPicPr>
          <p:cNvPr id="1026" name="Picture 2" descr="Onjali Q. RaufAuthor and Human Rights Activist - Rethinking Civil Society">
            <a:extLst>
              <a:ext uri="{FF2B5EF4-FFF2-40B4-BE49-F238E27FC236}">
                <a16:creationId xmlns:a16="http://schemas.microsoft.com/office/drawing/2014/main" id="{F71964F1-B5BD-4D44-A0CF-18D0C50F7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5" y="2216350"/>
            <a:ext cx="2194561" cy="286346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4D050F1-EA3A-4013-B4A5-504D0BB27A5C}"/>
              </a:ext>
            </a:extLst>
          </p:cNvPr>
          <p:cNvSpPr txBox="1"/>
          <p:nvPr/>
        </p:nvSpPr>
        <p:spPr>
          <a:xfrm>
            <a:off x="433103" y="5308531"/>
            <a:ext cx="2367849" cy="430887"/>
          </a:xfrm>
          <a:prstGeom prst="rect">
            <a:avLst/>
          </a:prstGeom>
          <a:solidFill>
            <a:schemeClr val="tx1"/>
          </a:solidFill>
        </p:spPr>
        <p:txBody>
          <a:bodyPr wrap="square" rtlCol="0">
            <a:spAutoFit/>
          </a:bodyPr>
          <a:lstStyle/>
          <a:p>
            <a:r>
              <a:rPr lang="en-GB" sz="2200" dirty="0">
                <a:solidFill>
                  <a:schemeClr val="bg1"/>
                </a:solidFill>
                <a:effectLst/>
                <a:latin typeface="Letter-join 6" panose="02000805000000020003" pitchFamily="50" charset="0"/>
              </a:rPr>
              <a:t>Onjali Q. Rauf</a:t>
            </a:r>
          </a:p>
        </p:txBody>
      </p:sp>
      <p:pic>
        <p:nvPicPr>
          <p:cNvPr id="21" name="Picture 20">
            <a:extLst>
              <a:ext uri="{FF2B5EF4-FFF2-40B4-BE49-F238E27FC236}">
                <a16:creationId xmlns:a16="http://schemas.microsoft.com/office/drawing/2014/main" id="{E0C2447C-27EF-4BCB-B804-D842730C061C}"/>
              </a:ext>
            </a:extLst>
          </p:cNvPr>
          <p:cNvPicPr>
            <a:picLocks noChangeAspect="1"/>
          </p:cNvPicPr>
          <p:nvPr/>
        </p:nvPicPr>
        <p:blipFill>
          <a:blip r:embed="rId3"/>
          <a:stretch>
            <a:fillRect/>
          </a:stretch>
        </p:blipFill>
        <p:spPr>
          <a:xfrm>
            <a:off x="5975914" y="744509"/>
            <a:ext cx="2635241" cy="5964354"/>
          </a:xfrm>
          <a:prstGeom prst="rect">
            <a:avLst/>
          </a:prstGeom>
        </p:spPr>
      </p:pic>
      <p:sp>
        <p:nvSpPr>
          <p:cNvPr id="23" name="TextBox 22">
            <a:extLst>
              <a:ext uri="{FF2B5EF4-FFF2-40B4-BE49-F238E27FC236}">
                <a16:creationId xmlns:a16="http://schemas.microsoft.com/office/drawing/2014/main" id="{A389CB0F-CD31-4AF4-B465-82CB53E584F8}"/>
              </a:ext>
            </a:extLst>
          </p:cNvPr>
          <p:cNvSpPr txBox="1"/>
          <p:nvPr/>
        </p:nvSpPr>
        <p:spPr>
          <a:xfrm>
            <a:off x="4476304" y="1047263"/>
            <a:ext cx="1387675" cy="707886"/>
          </a:xfrm>
          <a:prstGeom prst="rect">
            <a:avLst/>
          </a:prstGeom>
          <a:solidFill>
            <a:schemeClr val="tx1"/>
          </a:solidFill>
        </p:spPr>
        <p:txBody>
          <a:bodyPr wrap="square" rtlCol="0">
            <a:spAutoFit/>
          </a:bodyPr>
          <a:lstStyle/>
          <a:p>
            <a:r>
              <a:rPr lang="en-GB" sz="2000" dirty="0">
                <a:solidFill>
                  <a:schemeClr val="bg1"/>
                </a:solidFill>
                <a:latin typeface="Letter-join 6" panose="02000805000000020003" pitchFamily="50" charset="0"/>
              </a:rPr>
              <a:t>Selective mutism</a:t>
            </a:r>
            <a:endParaRPr lang="en-GB" sz="2000" dirty="0">
              <a:solidFill>
                <a:schemeClr val="bg1"/>
              </a:solidFill>
              <a:effectLst/>
              <a:latin typeface="Letter-join 6" panose="02000805000000020003" pitchFamily="50" charset="0"/>
            </a:endParaRPr>
          </a:p>
        </p:txBody>
      </p:sp>
      <p:sp>
        <p:nvSpPr>
          <p:cNvPr id="24" name="TextBox 23">
            <a:extLst>
              <a:ext uri="{FF2B5EF4-FFF2-40B4-BE49-F238E27FC236}">
                <a16:creationId xmlns:a16="http://schemas.microsoft.com/office/drawing/2014/main" id="{72ABA0FD-A4F8-40C9-8576-D96BB3484C2F}"/>
              </a:ext>
            </a:extLst>
          </p:cNvPr>
          <p:cNvSpPr txBox="1"/>
          <p:nvPr/>
        </p:nvSpPr>
        <p:spPr>
          <a:xfrm>
            <a:off x="8611155" y="5580799"/>
            <a:ext cx="2367849" cy="1107996"/>
          </a:xfrm>
          <a:prstGeom prst="rect">
            <a:avLst/>
          </a:prstGeom>
          <a:solidFill>
            <a:schemeClr val="tx1"/>
          </a:solidFill>
        </p:spPr>
        <p:txBody>
          <a:bodyPr wrap="square" rtlCol="0">
            <a:spAutoFit/>
          </a:bodyPr>
          <a:lstStyle/>
          <a:p>
            <a:r>
              <a:rPr lang="en-GB" sz="2200" dirty="0">
                <a:solidFill>
                  <a:schemeClr val="bg1"/>
                </a:solidFill>
                <a:effectLst/>
                <a:latin typeface="Letter-join 6" panose="02000805000000020003" pitchFamily="50" charset="0"/>
              </a:rPr>
              <a:t>Child refugees, taking a m</a:t>
            </a:r>
            <a:r>
              <a:rPr lang="en-GB" sz="2200" dirty="0">
                <a:solidFill>
                  <a:schemeClr val="bg1"/>
                </a:solidFill>
                <a:latin typeface="Letter-join 6" panose="02000805000000020003" pitchFamily="50" charset="0"/>
              </a:rPr>
              <a:t>oral stance</a:t>
            </a:r>
            <a:endParaRPr lang="en-GB" sz="2200" dirty="0">
              <a:solidFill>
                <a:schemeClr val="bg1"/>
              </a:solidFill>
              <a:effectLst/>
              <a:latin typeface="Letter-join 6" panose="02000805000000020003" pitchFamily="50" charset="0"/>
            </a:endParaRPr>
          </a:p>
        </p:txBody>
      </p:sp>
      <p:sp>
        <p:nvSpPr>
          <p:cNvPr id="25" name="TextBox 24">
            <a:extLst>
              <a:ext uri="{FF2B5EF4-FFF2-40B4-BE49-F238E27FC236}">
                <a16:creationId xmlns:a16="http://schemas.microsoft.com/office/drawing/2014/main" id="{7D7529E0-E376-4480-8ABB-4E48BA2A99CA}"/>
              </a:ext>
            </a:extLst>
          </p:cNvPr>
          <p:cNvSpPr txBox="1"/>
          <p:nvPr/>
        </p:nvSpPr>
        <p:spPr>
          <a:xfrm>
            <a:off x="3552097" y="5106839"/>
            <a:ext cx="2367849" cy="1446550"/>
          </a:xfrm>
          <a:prstGeom prst="rect">
            <a:avLst/>
          </a:prstGeom>
          <a:solidFill>
            <a:schemeClr val="tx1"/>
          </a:solidFill>
        </p:spPr>
        <p:txBody>
          <a:bodyPr wrap="square" rtlCol="0">
            <a:spAutoFit/>
          </a:bodyPr>
          <a:lstStyle/>
          <a:p>
            <a:r>
              <a:rPr lang="en-GB" sz="2200" dirty="0">
                <a:solidFill>
                  <a:schemeClr val="bg1"/>
                </a:solidFill>
                <a:latin typeface="Letter-join 6" panose="02000805000000020003" pitchFamily="50" charset="0"/>
              </a:rPr>
              <a:t>Living with elderly relatives who have dementia</a:t>
            </a:r>
            <a:endParaRPr lang="en-GB" sz="2200" dirty="0">
              <a:solidFill>
                <a:schemeClr val="bg1"/>
              </a:solidFill>
              <a:effectLst/>
              <a:latin typeface="Letter-join 6" panose="02000805000000020003" pitchFamily="50" charset="0"/>
            </a:endParaRPr>
          </a:p>
        </p:txBody>
      </p:sp>
      <p:sp>
        <p:nvSpPr>
          <p:cNvPr id="26" name="TextBox 25">
            <a:extLst>
              <a:ext uri="{FF2B5EF4-FFF2-40B4-BE49-F238E27FC236}">
                <a16:creationId xmlns:a16="http://schemas.microsoft.com/office/drawing/2014/main" id="{4EAB12F3-01EF-4750-BC51-E84461FDFB33}"/>
              </a:ext>
            </a:extLst>
          </p:cNvPr>
          <p:cNvSpPr txBox="1"/>
          <p:nvPr/>
        </p:nvSpPr>
        <p:spPr>
          <a:xfrm>
            <a:off x="3496130" y="3364029"/>
            <a:ext cx="2367849" cy="769441"/>
          </a:xfrm>
          <a:prstGeom prst="rect">
            <a:avLst/>
          </a:prstGeom>
          <a:solidFill>
            <a:schemeClr val="tx1"/>
          </a:solidFill>
        </p:spPr>
        <p:txBody>
          <a:bodyPr wrap="square" rtlCol="0">
            <a:spAutoFit/>
          </a:bodyPr>
          <a:lstStyle/>
          <a:p>
            <a:r>
              <a:rPr lang="en-GB" sz="2200" dirty="0">
                <a:solidFill>
                  <a:schemeClr val="bg1"/>
                </a:solidFill>
                <a:effectLst/>
                <a:latin typeface="Letter-join 6" panose="02000805000000020003" pitchFamily="50" charset="0"/>
              </a:rPr>
              <a:t>Being a young carer</a:t>
            </a:r>
          </a:p>
        </p:txBody>
      </p:sp>
      <p:sp>
        <p:nvSpPr>
          <p:cNvPr id="27" name="TextBox 26">
            <a:extLst>
              <a:ext uri="{FF2B5EF4-FFF2-40B4-BE49-F238E27FC236}">
                <a16:creationId xmlns:a16="http://schemas.microsoft.com/office/drawing/2014/main" id="{5031E89A-C4D3-4FF8-A207-64D181BDF1E4}"/>
              </a:ext>
            </a:extLst>
          </p:cNvPr>
          <p:cNvSpPr txBox="1"/>
          <p:nvPr/>
        </p:nvSpPr>
        <p:spPr>
          <a:xfrm>
            <a:off x="8723090" y="831819"/>
            <a:ext cx="2367849" cy="769441"/>
          </a:xfrm>
          <a:prstGeom prst="rect">
            <a:avLst/>
          </a:prstGeom>
          <a:solidFill>
            <a:schemeClr val="tx1"/>
          </a:solidFill>
        </p:spPr>
        <p:txBody>
          <a:bodyPr wrap="square" rtlCol="0">
            <a:spAutoFit/>
          </a:bodyPr>
          <a:lstStyle/>
          <a:p>
            <a:r>
              <a:rPr lang="en-GB" sz="2200" dirty="0">
                <a:solidFill>
                  <a:schemeClr val="bg1"/>
                </a:solidFill>
                <a:latin typeface="Letter-join 6" panose="02000805000000020003" pitchFamily="50" charset="0"/>
              </a:rPr>
              <a:t>Lost WW2 heroes</a:t>
            </a:r>
            <a:endParaRPr lang="en-GB" sz="2200" dirty="0">
              <a:solidFill>
                <a:schemeClr val="bg1"/>
              </a:solidFill>
              <a:effectLst/>
              <a:latin typeface="Letter-join 6" panose="02000805000000020003" pitchFamily="50" charset="0"/>
            </a:endParaRPr>
          </a:p>
        </p:txBody>
      </p:sp>
      <p:sp>
        <p:nvSpPr>
          <p:cNvPr id="28" name="TextBox 27">
            <a:extLst>
              <a:ext uri="{FF2B5EF4-FFF2-40B4-BE49-F238E27FC236}">
                <a16:creationId xmlns:a16="http://schemas.microsoft.com/office/drawing/2014/main" id="{5101BD73-6FF9-4B26-867C-817DDE465DBA}"/>
              </a:ext>
            </a:extLst>
          </p:cNvPr>
          <p:cNvSpPr txBox="1"/>
          <p:nvPr/>
        </p:nvSpPr>
        <p:spPr>
          <a:xfrm>
            <a:off x="8611155" y="3263362"/>
            <a:ext cx="2367849" cy="769441"/>
          </a:xfrm>
          <a:prstGeom prst="rect">
            <a:avLst/>
          </a:prstGeom>
          <a:solidFill>
            <a:schemeClr val="tx1"/>
          </a:solidFill>
        </p:spPr>
        <p:txBody>
          <a:bodyPr wrap="square" rtlCol="0">
            <a:spAutoFit/>
          </a:bodyPr>
          <a:lstStyle/>
          <a:p>
            <a:r>
              <a:rPr lang="en-GB" sz="2200" dirty="0">
                <a:solidFill>
                  <a:schemeClr val="bg1"/>
                </a:solidFill>
                <a:latin typeface="Letter-join 6" panose="02000805000000020003" pitchFamily="50" charset="0"/>
              </a:rPr>
              <a:t>Bullying, homelessness</a:t>
            </a:r>
            <a:endParaRPr lang="en-GB" sz="2200" dirty="0">
              <a:solidFill>
                <a:schemeClr val="bg1"/>
              </a:solidFill>
              <a:effectLst/>
              <a:latin typeface="Letter-join 6" panose="02000805000000020003" pitchFamily="50" charset="0"/>
            </a:endParaRPr>
          </a:p>
        </p:txBody>
      </p:sp>
    </p:spTree>
    <p:extLst>
      <p:ext uri="{BB962C8B-B14F-4D97-AF65-F5344CB8AC3E}">
        <p14:creationId xmlns:p14="http://schemas.microsoft.com/office/powerpoint/2010/main" val="3791197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6809" y="102919"/>
            <a:ext cx="9404723" cy="1400530"/>
          </a:xfrm>
        </p:spPr>
        <p:txBody>
          <a:bodyPr/>
          <a:lstStyle/>
          <a:p>
            <a:r>
              <a:rPr lang="en-GB" sz="5400" dirty="0">
                <a:latin typeface="Letter-join Plus 6" panose="02000505000000020003" pitchFamily="50" charset="0"/>
              </a:rPr>
              <a:t> </a:t>
            </a:r>
            <a:br>
              <a:rPr lang="en-GB" dirty="0"/>
            </a:br>
            <a:endParaRPr lang="en-GB" dirty="0"/>
          </a:p>
        </p:txBody>
      </p:sp>
      <p:sp>
        <p:nvSpPr>
          <p:cNvPr id="3" name="Content Placeholder 2"/>
          <p:cNvSpPr>
            <a:spLocks noGrp="1"/>
          </p:cNvSpPr>
          <p:nvPr>
            <p:ph idx="1"/>
          </p:nvPr>
        </p:nvSpPr>
        <p:spPr>
          <a:xfrm>
            <a:off x="236809" y="1174218"/>
            <a:ext cx="11291888" cy="5580863"/>
          </a:xfrm>
          <a:solidFill>
            <a:schemeClr val="tx1"/>
          </a:solidFill>
          <a:ln>
            <a:solidFill>
              <a:schemeClr val="bg1"/>
            </a:solidFill>
          </a:ln>
        </p:spPr>
        <p:txBody>
          <a:bodyPr>
            <a:normAutofit/>
          </a:bodyPr>
          <a:lstStyle/>
          <a:p>
            <a:pPr marL="0" indent="0">
              <a:buNone/>
            </a:pPr>
            <a:r>
              <a:rPr lang="en-GB" sz="3600" dirty="0">
                <a:solidFill>
                  <a:schemeClr val="bg1"/>
                </a:solidFill>
                <a:latin typeface="Letter-join Print Plus 3" panose="02000805000000020003" pitchFamily="50" charset="0"/>
              </a:rPr>
              <a:t>“We are teachers who read, and readers who teach”</a:t>
            </a:r>
          </a:p>
        </p:txBody>
      </p:sp>
      <p:pic>
        <p:nvPicPr>
          <p:cNvPr id="5" name="Picture 4"/>
          <p:cNvPicPr>
            <a:picLocks noChangeAspect="1"/>
          </p:cNvPicPr>
          <p:nvPr/>
        </p:nvPicPr>
        <p:blipFill>
          <a:blip r:embed="rId2"/>
          <a:stretch>
            <a:fillRect/>
          </a:stretch>
        </p:blipFill>
        <p:spPr>
          <a:xfrm>
            <a:off x="10454039" y="102919"/>
            <a:ext cx="1212752" cy="1477440"/>
          </a:xfrm>
          <a:prstGeom prst="rect">
            <a:avLst/>
          </a:prstGeom>
        </p:spPr>
      </p:pic>
      <p:pic>
        <p:nvPicPr>
          <p:cNvPr id="4" name="Picture 3"/>
          <p:cNvPicPr>
            <a:picLocks noChangeAspect="1"/>
          </p:cNvPicPr>
          <p:nvPr/>
        </p:nvPicPr>
        <p:blipFill>
          <a:blip r:embed="rId3"/>
          <a:stretch>
            <a:fillRect/>
          </a:stretch>
        </p:blipFill>
        <p:spPr>
          <a:xfrm>
            <a:off x="2856545" y="1876742"/>
            <a:ext cx="6035563" cy="4656223"/>
          </a:xfrm>
          <a:prstGeom prst="rect">
            <a:avLst/>
          </a:prstGeom>
        </p:spPr>
      </p:pic>
    </p:spTree>
    <p:extLst>
      <p:ext uri="{BB962C8B-B14F-4D97-AF65-F5344CB8AC3E}">
        <p14:creationId xmlns:p14="http://schemas.microsoft.com/office/powerpoint/2010/main" val="31119241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a:ln>
            <a:solidFill>
              <a:schemeClr val="bg1"/>
            </a:solidFill>
          </a:ln>
        </p:spPr>
        <p:txBody>
          <a:bodyPr/>
          <a:lstStyle/>
          <a:p>
            <a:r>
              <a:rPr lang="en-GB" sz="4400" dirty="0">
                <a:solidFill>
                  <a:schemeClr val="bg1"/>
                </a:solidFill>
                <a:latin typeface="Letter-join Print Plus 3" panose="02000805000000020003" pitchFamily="50" charset="0"/>
                <a:hlinkClick r:id="rId2">
                  <a:extLst>
                    <a:ext uri="{A12FA001-AC4F-418D-AE19-62706E023703}">
                      <ahyp:hlinkClr xmlns:ahyp="http://schemas.microsoft.com/office/drawing/2018/hyperlinkcolor" val="tx"/>
                    </a:ext>
                  </a:extLst>
                </a:hlinkClick>
              </a:rPr>
              <a:t>The Reader Teacher</a:t>
            </a:r>
            <a:br>
              <a:rPr lang="en-GB" sz="4400" dirty="0">
                <a:solidFill>
                  <a:schemeClr val="bg1"/>
                </a:solidFill>
                <a:latin typeface="Letter-join Print Plus 3" panose="02000805000000020003" pitchFamily="50" charset="0"/>
                <a:hlinkClick r:id="rId2">
                  <a:extLst>
                    <a:ext uri="{A12FA001-AC4F-418D-AE19-62706E023703}">
                      <ahyp:hlinkClr xmlns:ahyp="http://schemas.microsoft.com/office/drawing/2018/hyperlinkcolor" val="tx"/>
                    </a:ext>
                  </a:extLst>
                </a:hlinkClick>
              </a:rPr>
            </a:br>
            <a:r>
              <a:rPr lang="en-GB" sz="2000" dirty="0">
                <a:solidFill>
                  <a:schemeClr val="bg1"/>
                </a:solidFill>
                <a:latin typeface="Letter-join Print Plus 3" panose="02000805000000020003" pitchFamily="50" charset="0"/>
                <a:hlinkClick r:id="rId2">
                  <a:extLst>
                    <a:ext uri="{A12FA001-AC4F-418D-AE19-62706E023703}">
                      <ahyp:hlinkClr xmlns:ahyp="http://schemas.microsoft.com/office/drawing/2018/hyperlinkcolor" val="tx"/>
                    </a:ext>
                  </a:extLst>
                </a:hlinkClick>
              </a:rPr>
              <a:t>The Reader Teacher | Children's Books | Reads, Reviews &amp; Recommendations </a:t>
            </a:r>
            <a:endParaRPr lang="en-GB" sz="4400" dirty="0">
              <a:solidFill>
                <a:schemeClr val="bg1"/>
              </a:solidFill>
              <a:latin typeface="Letter-join Print Plus 3" panose="02000805000000020003" pitchFamily="50" charset="0"/>
              <a:hlinkClick r:id="rId2">
                <a:extLst>
                  <a:ext uri="{A12FA001-AC4F-418D-AE19-62706E023703}">
                    <ahyp:hlinkClr xmlns:ahyp="http://schemas.microsoft.com/office/drawing/2018/hyperlinkcolor" val="tx"/>
                  </a:ext>
                </a:extLst>
              </a:hlinkClick>
            </a:endParaRPr>
          </a:p>
        </p:txBody>
      </p:sp>
      <p:sp>
        <p:nvSpPr>
          <p:cNvPr id="3" name="Content Placeholder 2"/>
          <p:cNvSpPr>
            <a:spLocks noGrp="1"/>
          </p:cNvSpPr>
          <p:nvPr>
            <p:ph idx="1"/>
          </p:nvPr>
        </p:nvSpPr>
        <p:spPr/>
        <p:txBody>
          <a:bodyPr/>
          <a:lstStyle/>
          <a:p>
            <a:endParaRPr lang="en-GB" dirty="0"/>
          </a:p>
        </p:txBody>
      </p:sp>
      <p:pic>
        <p:nvPicPr>
          <p:cNvPr id="5" name="Picture 4"/>
          <p:cNvPicPr>
            <a:picLocks noChangeAspect="1"/>
          </p:cNvPicPr>
          <p:nvPr/>
        </p:nvPicPr>
        <p:blipFill>
          <a:blip r:embed="rId3"/>
          <a:stretch>
            <a:fillRect/>
          </a:stretch>
        </p:blipFill>
        <p:spPr>
          <a:xfrm>
            <a:off x="1026627" y="2052918"/>
            <a:ext cx="9471044" cy="4606980"/>
          </a:xfrm>
          <a:prstGeom prst="rect">
            <a:avLst/>
          </a:prstGeom>
        </p:spPr>
      </p:pic>
    </p:spTree>
    <p:extLst>
      <p:ext uri="{BB962C8B-B14F-4D97-AF65-F5344CB8AC3E}">
        <p14:creationId xmlns:p14="http://schemas.microsoft.com/office/powerpoint/2010/main" val="2696987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E78BB9"/>
            </a:gs>
            <a:gs pos="98000">
              <a:schemeClr val="accent1">
                <a:lumMod val="45000"/>
                <a:lumOff val="55000"/>
              </a:schemeClr>
            </a:gs>
            <a:gs pos="100000">
              <a:schemeClr val="accent1">
                <a:lumMod val="45000"/>
                <a:lumOff val="55000"/>
              </a:schemeClr>
            </a:gs>
            <a:gs pos="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GB" dirty="0"/>
            </a:br>
            <a:endParaRPr lang="en-GB" dirty="0"/>
          </a:p>
        </p:txBody>
      </p:sp>
      <p:pic>
        <p:nvPicPr>
          <p:cNvPr id="1026" name="Picture 2" descr="9 Questions you should ask web development agency before building a web  site - Orange Hill Developmen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4801" y="1066800"/>
            <a:ext cx="9333652" cy="50202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741EFAD-65E3-4B0C-A43F-1B2CE7E49076}"/>
              </a:ext>
            </a:extLst>
          </p:cNvPr>
          <p:cNvPicPr>
            <a:picLocks noChangeAspect="1"/>
          </p:cNvPicPr>
          <p:nvPr/>
        </p:nvPicPr>
        <p:blipFill>
          <a:blip r:embed="rId3"/>
          <a:stretch>
            <a:fillRect/>
          </a:stretch>
        </p:blipFill>
        <p:spPr>
          <a:xfrm>
            <a:off x="10276151" y="56147"/>
            <a:ext cx="946745" cy="1153376"/>
          </a:xfrm>
          <a:prstGeom prst="rect">
            <a:avLst/>
          </a:prstGeom>
        </p:spPr>
      </p:pic>
    </p:spTree>
    <p:extLst>
      <p:ext uri="{BB962C8B-B14F-4D97-AF65-F5344CB8AC3E}">
        <p14:creationId xmlns:p14="http://schemas.microsoft.com/office/powerpoint/2010/main" val="2184556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1448</TotalTime>
  <Words>1340</Words>
  <Application>Microsoft Office PowerPoint</Application>
  <PresentationFormat>Widescreen</PresentationFormat>
  <Paragraphs>223</Paragraphs>
  <Slides>45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Century Gothic</vt:lpstr>
      <vt:lpstr>Letter-join 6</vt:lpstr>
      <vt:lpstr>Letter-join Plus 6</vt:lpstr>
      <vt:lpstr>Letter-join Print Plus 3</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vt:lpstr>
      <vt:lpstr>B</vt:lpstr>
      <vt:lpstr>B</vt:lpstr>
      <vt:lpstr>B</vt:lpstr>
      <vt:lpstr>B</vt:lpstr>
      <vt:lpstr>B</vt:lpstr>
      <vt:lpstr>B</vt:lpstr>
      <vt:lpstr>B</vt:lpstr>
      <vt:lpstr>B</vt:lpstr>
      <vt:lpstr>B</vt:lpstr>
      <vt:lpstr>B</vt:lpstr>
      <vt:lpstr>PowerPoint Presentation</vt:lpstr>
      <vt:lpstr>B</vt:lpstr>
      <vt:lpstr>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Reading at Manland</vt:lpstr>
      <vt:lpstr>PowerPoint Presentation</vt:lpstr>
      <vt:lpstr>PowerPoint Presentation</vt:lpstr>
      <vt:lpstr>PowerPoint Presentation</vt:lpstr>
      <vt:lpstr>  </vt:lpstr>
      <vt:lpstr>  </vt:lpstr>
      <vt:lpstr> </vt:lpstr>
      <vt:lpstr>  </vt:lpstr>
      <vt:lpstr>  </vt:lpstr>
      <vt:lpstr>The Reader Teacher The Reader Teacher | Children's Books | Reads, Reviews &amp; Recommendations </vt:lpstr>
      <vt:lpstr> </vt:lpstr>
    </vt:vector>
  </TitlesOfParts>
  <Company>Manland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Noonan</dc:creator>
  <cp:lastModifiedBy>Jane Noonan</cp:lastModifiedBy>
  <cp:revision>81</cp:revision>
  <dcterms:created xsi:type="dcterms:W3CDTF">2023-09-04T18:42:13Z</dcterms:created>
  <dcterms:modified xsi:type="dcterms:W3CDTF">2026-10-21T10:37:55Z</dcterms:modified>
</cp:coreProperties>
</file>