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9" r:id="rId2"/>
    <p:sldId id="269" r:id="rId3"/>
    <p:sldId id="271" r:id="rId4"/>
    <p:sldId id="270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F4EFB-6C60-4D0A-B55D-0BE789DD82D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A76D6-417F-49EC-9837-E27085803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3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64E425A-4E89-406F-828B-681063C8AF8A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02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marL="215900" indent="-212725" algn="r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6439A74-0250-4348-8614-602F93A8DEE8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marL="215900" indent="-212725" algn="r"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marL="215900" indent="-212725" algn="r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79B6FBB-3E6D-4435-A62F-7B1E079F5C4B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marL="215900" indent="-212725" algn="r"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9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62DA303-82F2-4B19-BB89-B3803EB41B0B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90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8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64E425A-4E89-406F-828B-681063C8AF8A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02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marL="215900" indent="-212725" algn="r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6439A74-0250-4348-8614-602F93A8DEE8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marL="215900" indent="-212725" algn="r"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3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marL="215900" indent="-212725" algn="r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79B6FBB-3E6D-4435-A62F-7B1E079F5C4B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marL="215900" indent="-212725" algn="r"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3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9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62DA303-82F2-4B19-BB89-B3803EB41B0B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90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F85B30B-D3BF-4267-86A1-C80AAF2F1FF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05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marL="215900" indent="-212725" algn="r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0844CD9-2A98-47F0-A3F4-82F026F02366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marL="215900" indent="-212725" algn="r"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4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052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marL="215900" indent="-212725" algn="r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06BD63D7-B155-4CCD-B5EB-972B80D9B3FC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marL="215900" indent="-212725" algn="r"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4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053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47027A2-847C-4DB7-A61C-4A0E3F6B9647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05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00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2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 Curriculum Expectations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70189"/>
              </p:ext>
            </p:extLst>
          </p:nvPr>
        </p:nvGraphicFramePr>
        <p:xfrm>
          <a:off x="560851" y="2379544"/>
          <a:ext cx="11120333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1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 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Expectation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Year 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 in multiples of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2, 5 and 10</a:t>
                      </a:r>
                      <a:r>
                        <a:rPr lang="en-US" sz="2000" dirty="0" smtClean="0"/>
                        <a:t>.</a:t>
                      </a:r>
                    </a:p>
                    <a:p>
                      <a:r>
                        <a:rPr lang="en-US" sz="2000" dirty="0" smtClean="0"/>
                        <a:t>Recall and use all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doubles to 10 </a:t>
                      </a:r>
                      <a:r>
                        <a:rPr lang="en-US" sz="2000" dirty="0" smtClean="0"/>
                        <a:t>and corresponding halves.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Year 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Recall and use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multiplication and division facts for the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2, 5 and 10 </a:t>
                      </a:r>
                      <a:r>
                        <a:rPr lang="en-US" sz="2000" dirty="0" smtClean="0"/>
                        <a:t>times tables including recognising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odd and even numbers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Year 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Recall and use multiplication and division facts for the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3, 4 and 8</a:t>
                      </a:r>
                      <a:r>
                        <a:rPr lang="en-US" sz="2000" dirty="0" smtClean="0"/>
                        <a:t> times tables.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Year 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Recall and use multiplication and division facts for tables up to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12 x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Year 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Revision of all times tables and division facts up to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12 x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Year 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Revision of all times tables and division facts up to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12 x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5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2161669"/>
            <a:ext cx="118491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  <a:tabLst>
                <a:tab pos="15621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Stick to one table at a time to minimise confusion.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5"/>
              </a:lnSpc>
              <a:spcAft>
                <a:spcPts val="0"/>
              </a:spcAft>
            </a:pPr>
            <a:r>
              <a:rPr lang="en-GB" sz="11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13208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Start with chanting and writing them out slowly in order.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15"/>
              </a:lnSpc>
              <a:spcAft>
                <a:spcPts val="0"/>
              </a:spcAft>
            </a:pPr>
            <a:r>
              <a:rPr lang="en-GB" sz="11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7874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Then move on to completing the answers quickly in order – on paper or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verbally with your child.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5"/>
              </a:lnSpc>
              <a:spcAft>
                <a:spcPts val="0"/>
              </a:spcAft>
            </a:pPr>
            <a:r>
              <a:rPr lang="en-GB" sz="11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13208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Finally, move on to completing the answers in any order.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15"/>
              </a:lnSpc>
              <a:spcAft>
                <a:spcPts val="0"/>
              </a:spcAft>
            </a:pPr>
            <a:r>
              <a:rPr lang="en-GB" sz="11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10668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Keep reminding your child that 3 x 4 is the same as 4 x 3 – this effectively halves the number of tables facts.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5"/>
              </a:lnSpc>
              <a:spcAft>
                <a:spcPts val="0"/>
              </a:spcAft>
            </a:pPr>
            <a:r>
              <a:rPr lang="en-GB" sz="11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10287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table has a square number 3 x 3, 7 x 7 etc. These are special</a:t>
            </a:r>
            <a:r>
              <a:rPr lang="en-GB" dirty="0">
                <a:latin typeface="Georgia" panose="02040502050405020303" pitchFamily="18" charset="0"/>
                <a:ea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numbers that can act as a memory hook – emphasise them!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5"/>
              </a:lnSpc>
              <a:spcAft>
                <a:spcPts val="0"/>
              </a:spcAft>
            </a:pPr>
            <a:r>
              <a:rPr lang="en-GB" sz="11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7874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Talk about the numbers as you are encountering them “5 x 7 = 35 that’s</a:t>
            </a:r>
            <a:r>
              <a:rPr lang="en-GB" dirty="0">
                <a:latin typeface="Georgia" panose="02040502050405020303" pitchFamily="18" charset="0"/>
                <a:ea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our house number” – this makes more memory hooks.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97000">
              <a:spcAft>
                <a:spcPts val="0"/>
              </a:spcAf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spcAft>
                <a:spcPts val="0"/>
              </a:spcAft>
              <a:tabLst>
                <a:tab pos="787400" algn="l"/>
              </a:tabLst>
            </a:pPr>
            <a:r>
              <a:rPr lang="en-GB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After you have been through all of the tables for your year, try to pick out specific times tables facts to learn – there are particular facts that many children find difficult e.g. 7 x 8 You may find it useful to write them on lolly sticks or cards with the answers on the back.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939800"/>
            <a:ext cx="557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Useful Tips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94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32014" y="408215"/>
            <a:ext cx="11859986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50825">
              <a:spcBef>
                <a:spcPts val="400"/>
              </a:spcBef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en-US" sz="32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50825">
              <a:spcBef>
                <a:spcPts val="400"/>
              </a:spcBef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Commutative Property</a:t>
            </a:r>
          </a:p>
          <a:p>
            <a:pPr marL="365125" indent="-250825">
              <a:spcBef>
                <a:spcPts val="400"/>
              </a:spcBef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5125" indent="-250825">
              <a:spcBef>
                <a:spcPts val="400"/>
              </a:spcBef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5125" indent="-250825">
              <a:spcBef>
                <a:spcPts val="400"/>
              </a:spcBef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Children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 know that 3 x 5 has the same answer as 5 x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This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also be shown on a number line. This ability to move the values around is known as the ‘commutative property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’.</a:t>
            </a: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5125" indent="-250825">
              <a:spcBef>
                <a:spcPts val="400"/>
              </a:spcBef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067" y="4295775"/>
            <a:ext cx="7832725" cy="256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930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44929" y="26988"/>
            <a:ext cx="11756571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en-US" sz="1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en-US" sz="3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Arrays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en-US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Children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 be able to model a multiplication calculation using an array.  This knowledge will support with the development of other methods later on and is another way of demonstrating the commutative property.</a:t>
            </a:r>
          </a:p>
          <a:p>
            <a:pPr marL="363538" indent="-252413">
              <a:spcBef>
                <a:spcPts val="4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en-US" sz="2700" dirty="0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3211" y="3770859"/>
            <a:ext cx="6057900" cy="306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5026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support for the 7 x table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5728"/>
              </p:ext>
            </p:extLst>
          </p:nvPr>
        </p:nvGraphicFramePr>
        <p:xfrm>
          <a:off x="5368549" y="2376161"/>
          <a:ext cx="6096000" cy="417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21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1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1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7829" y="2792186"/>
            <a:ext cx="4245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start at the bottom left and work your way upwards the number in each box matches the final digit in the 7 times table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878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many multiples of 3 can you find?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862939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36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4282" y="5262139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41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6020" y="1948539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45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5178" y="2066559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26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565" y="4192533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27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8645" y="3271977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33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3527736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23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6184" y="3287262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15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3052" y="5273566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42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1099" y="4941168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16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03606" y="2092439"/>
            <a:ext cx="9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+mj-lt"/>
              </a:rPr>
              <a:t>18</a:t>
            </a:r>
            <a:endParaRPr lang="en-GB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74629" y="2757236"/>
            <a:ext cx="29173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+mj-lt"/>
              </a:rPr>
              <a:t>And what about:</a:t>
            </a:r>
          </a:p>
          <a:p>
            <a:endParaRPr lang="en-GB" sz="3600" dirty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234, 896 ?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80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trick for the 6s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9629" y="2271486"/>
            <a:ext cx="970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Six times tables can be tricky to learn. One helpful trick is that in the 6 times tables, when you multiply an even number by 6, </a:t>
            </a:r>
            <a:r>
              <a:rPr lang="en-GB" sz="2400" dirty="0" smtClean="0"/>
              <a:t>the answer will end with </a:t>
            </a:r>
            <a:r>
              <a:rPr lang="en-GB" sz="2400" dirty="0"/>
              <a:t>the same digit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2</a:t>
            </a:r>
            <a:r>
              <a:rPr lang="en-GB" sz="2400" dirty="0" smtClean="0"/>
              <a:t> x </a:t>
            </a:r>
            <a:r>
              <a:rPr lang="en-GB" sz="2400" dirty="0"/>
              <a:t>6 = 1</a:t>
            </a:r>
            <a:r>
              <a:rPr lang="en-GB" sz="2400" u="sng" dirty="0"/>
              <a:t>2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4</a:t>
            </a:r>
            <a:r>
              <a:rPr lang="en-GB" sz="2400" dirty="0" smtClean="0"/>
              <a:t> x </a:t>
            </a:r>
            <a:r>
              <a:rPr lang="en-GB" sz="2400" dirty="0"/>
              <a:t>6 = 2</a:t>
            </a:r>
            <a:r>
              <a:rPr lang="en-GB" sz="2400" u="sng" dirty="0"/>
              <a:t>4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6</a:t>
            </a:r>
            <a:r>
              <a:rPr lang="en-GB" sz="2400" dirty="0" smtClean="0"/>
              <a:t> x </a:t>
            </a:r>
            <a:r>
              <a:rPr lang="en-GB" sz="2400" dirty="0"/>
              <a:t>6 = 3</a:t>
            </a:r>
            <a:r>
              <a:rPr lang="en-GB" sz="2400" u="sng" dirty="0"/>
              <a:t>6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8</a:t>
            </a:r>
            <a:r>
              <a:rPr lang="en-GB" sz="2400" dirty="0" smtClean="0"/>
              <a:t> x </a:t>
            </a:r>
            <a:r>
              <a:rPr lang="en-GB" sz="2400" dirty="0"/>
              <a:t>6 = 4</a:t>
            </a:r>
            <a:r>
              <a:rPr lang="en-GB" sz="2400" u="sng" dirty="0"/>
              <a:t>8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059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619</TotalTime>
  <Words>344</Words>
  <Application>Microsoft Office PowerPoint</Application>
  <PresentationFormat>Widescreen</PresentationFormat>
  <Paragraphs>92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Unicode MS</vt:lpstr>
      <vt:lpstr>Calibri</vt:lpstr>
      <vt:lpstr>Century Gothic</vt:lpstr>
      <vt:lpstr>Comic Sans MS</vt:lpstr>
      <vt:lpstr>Courier New</vt:lpstr>
      <vt:lpstr>Georgia</vt:lpstr>
      <vt:lpstr>Lucida Sans Unicode</vt:lpstr>
      <vt:lpstr>Times New Roman</vt:lpstr>
      <vt:lpstr>Wingdings 3</vt:lpstr>
      <vt:lpstr>Ion Boardroom</vt:lpstr>
      <vt:lpstr>National Curriculum Expectations</vt:lpstr>
      <vt:lpstr>PowerPoint Presentation</vt:lpstr>
      <vt:lpstr>PowerPoint Presentation</vt:lpstr>
      <vt:lpstr>PowerPoint Presentation</vt:lpstr>
      <vt:lpstr>A support for the 7 x table</vt:lpstr>
      <vt:lpstr>How many multiples of 3 can you find?</vt:lpstr>
      <vt:lpstr>A trick for the 6s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Greater Depth in Maths</dc:title>
  <dc:creator>TBastian</dc:creator>
  <cp:lastModifiedBy>NYeldham</cp:lastModifiedBy>
  <cp:revision>34</cp:revision>
  <dcterms:created xsi:type="dcterms:W3CDTF">2018-11-13T16:15:40Z</dcterms:created>
  <dcterms:modified xsi:type="dcterms:W3CDTF">2019-12-11T10:33:13Z</dcterms:modified>
</cp:coreProperties>
</file>